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7" r:id="rId1"/>
  </p:sldMasterIdLst>
  <p:notesMasterIdLst>
    <p:notesMasterId r:id="rId26"/>
  </p:notesMasterIdLst>
  <p:sldIdLst>
    <p:sldId id="276" r:id="rId2"/>
    <p:sldId id="339" r:id="rId3"/>
    <p:sldId id="341" r:id="rId4"/>
    <p:sldId id="342" r:id="rId5"/>
    <p:sldId id="334" r:id="rId6"/>
    <p:sldId id="323" r:id="rId7"/>
    <p:sldId id="343" r:id="rId8"/>
    <p:sldId id="344" r:id="rId9"/>
    <p:sldId id="345" r:id="rId10"/>
    <p:sldId id="324" r:id="rId11"/>
    <p:sldId id="346" r:id="rId12"/>
    <p:sldId id="338" r:id="rId13"/>
    <p:sldId id="347" r:id="rId14"/>
    <p:sldId id="348" r:id="rId15"/>
    <p:sldId id="326" r:id="rId16"/>
    <p:sldId id="350" r:id="rId17"/>
    <p:sldId id="327" r:id="rId18"/>
    <p:sldId id="328" r:id="rId19"/>
    <p:sldId id="332" r:id="rId20"/>
    <p:sldId id="349" r:id="rId21"/>
    <p:sldId id="351" r:id="rId22"/>
    <p:sldId id="329" r:id="rId23"/>
    <p:sldId id="352" r:id="rId24"/>
    <p:sldId id="353" r:id="rId25"/>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FA9E"/>
    <a:srgbClr val="E6ACBA"/>
    <a:srgbClr val="FF99FF"/>
    <a:srgbClr val="FB6757"/>
    <a:srgbClr val="FFA7A7"/>
    <a:srgbClr val="FFFF99"/>
    <a:srgbClr val="27B943"/>
    <a:srgbClr val="FFCC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0157" autoAdjust="0"/>
    <p:restoredTop sz="74500" autoAdjust="0"/>
  </p:normalViewPr>
  <p:slideViewPr>
    <p:cSldViewPr>
      <p:cViewPr varScale="1">
        <p:scale>
          <a:sx n="76" d="100"/>
          <a:sy n="76" d="100"/>
        </p:scale>
        <p:origin x="-80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6627" name="Rectangle 3"/>
          <p:cNvSpPr>
            <a:spLocks noGrp="1" noChangeArrowheads="1"/>
          </p:cNvSpPr>
          <p:nvPr>
            <p:ph type="dt" idx="1"/>
          </p:nvPr>
        </p:nvSpPr>
        <p:spPr bwMode="auto">
          <a:xfrm>
            <a:off x="3884613"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7348"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685800" y="4415790"/>
            <a:ext cx="54864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6631" name="Rectangle 7"/>
          <p:cNvSpPr>
            <a:spLocks noGrp="1" noChangeArrowheads="1"/>
          </p:cNvSpPr>
          <p:nvPr>
            <p:ph type="sldNum" sz="quarter" idx="5"/>
          </p:nvPr>
        </p:nvSpPr>
        <p:spPr bwMode="auto">
          <a:xfrm>
            <a:off x="3884613"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FB04C3-627A-4CC7-9658-B498FAA24E8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1104900" y="696913"/>
            <a:ext cx="4648200" cy="3486150"/>
          </a:xfrm>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7D9B3E30-103F-45EA-B692-1287BC246513}"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xfrm>
            <a:off x="1104900" y="696913"/>
            <a:ext cx="4648200" cy="3486150"/>
          </a:xfrm>
          <a:ln/>
        </p:spPr>
      </p:sp>
      <p:sp>
        <p:nvSpPr>
          <p:cNvPr id="103427" name="Notes Placeholder 2"/>
          <p:cNvSpPr>
            <a:spLocks noGrp="1"/>
          </p:cNvSpPr>
          <p:nvPr>
            <p:ph type="body" idx="1"/>
          </p:nvPr>
        </p:nvSpPr>
        <p:spPr>
          <a:noFill/>
          <a:ln/>
        </p:spPr>
        <p:txBody>
          <a:bodyPr/>
          <a:lstStyle/>
          <a:p>
            <a:pPr eaLnBrk="1" hangingPunct="1"/>
            <a:endParaRPr lang="en-US" smtClean="0"/>
          </a:p>
        </p:txBody>
      </p:sp>
      <p:sp>
        <p:nvSpPr>
          <p:cNvPr id="103428" name="Slide Number Placeholder 3"/>
          <p:cNvSpPr>
            <a:spLocks noGrp="1"/>
          </p:cNvSpPr>
          <p:nvPr>
            <p:ph type="sldNum" sz="quarter" idx="5"/>
          </p:nvPr>
        </p:nvSpPr>
        <p:spPr>
          <a:noFill/>
        </p:spPr>
        <p:txBody>
          <a:bodyPr/>
          <a:lstStyle/>
          <a:p>
            <a:fld id="{33EFDCF4-E9A9-453D-8361-08DA3C67D547}"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FB04C3-627A-4CC7-9658-B498FAA24E8F}"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FB04C3-627A-4CC7-9658-B498FAA24E8F}"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FB04C3-627A-4CC7-9658-B498FAA24E8F}"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FB04C3-627A-4CC7-9658-B498FAA24E8F}"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xfrm>
            <a:off x="1104900" y="696913"/>
            <a:ext cx="4648200" cy="3486150"/>
          </a:xfrm>
          <a:ln/>
        </p:spPr>
      </p:sp>
      <p:sp>
        <p:nvSpPr>
          <p:cNvPr id="105475" name="Notes Placeholder 2"/>
          <p:cNvSpPr>
            <a:spLocks noGrp="1"/>
          </p:cNvSpPr>
          <p:nvPr>
            <p:ph type="body" idx="1"/>
          </p:nvPr>
        </p:nvSpPr>
        <p:spPr>
          <a:noFill/>
          <a:ln/>
        </p:spPr>
        <p:txBody>
          <a:bodyPr/>
          <a:lstStyle/>
          <a:p>
            <a:pPr eaLnBrk="1" hangingPunct="1"/>
            <a:endParaRPr lang="en-US" smtClean="0"/>
          </a:p>
        </p:txBody>
      </p:sp>
      <p:sp>
        <p:nvSpPr>
          <p:cNvPr id="105476" name="Slide Number Placeholder 3"/>
          <p:cNvSpPr>
            <a:spLocks noGrp="1"/>
          </p:cNvSpPr>
          <p:nvPr>
            <p:ph type="sldNum" sz="quarter" idx="5"/>
          </p:nvPr>
        </p:nvSpPr>
        <p:spPr>
          <a:noFill/>
        </p:spPr>
        <p:txBody>
          <a:bodyPr/>
          <a:lstStyle/>
          <a:p>
            <a:fld id="{EBB874D7-B320-495F-BF56-2D80E7280B58}"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FB04C3-627A-4CC7-9658-B498FAA24E8F}"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xfrm>
            <a:off x="1104900" y="696913"/>
            <a:ext cx="4648200" cy="3486150"/>
          </a:xfrm>
          <a:ln/>
        </p:spPr>
      </p:sp>
      <p:sp>
        <p:nvSpPr>
          <p:cNvPr id="106499" name="Notes Placeholder 2"/>
          <p:cNvSpPr>
            <a:spLocks noGrp="1"/>
          </p:cNvSpPr>
          <p:nvPr>
            <p:ph type="body" idx="1"/>
          </p:nvPr>
        </p:nvSpPr>
        <p:spPr>
          <a:noFill/>
          <a:ln/>
        </p:spPr>
        <p:txBody>
          <a:bodyPr/>
          <a:lstStyle/>
          <a:p>
            <a:pPr eaLnBrk="1" hangingPunct="1"/>
            <a:endParaRPr lang="en-US" smtClean="0"/>
          </a:p>
        </p:txBody>
      </p:sp>
      <p:sp>
        <p:nvSpPr>
          <p:cNvPr id="106500" name="Slide Number Placeholder 3"/>
          <p:cNvSpPr>
            <a:spLocks noGrp="1"/>
          </p:cNvSpPr>
          <p:nvPr>
            <p:ph type="sldNum" sz="quarter" idx="5"/>
          </p:nvPr>
        </p:nvSpPr>
        <p:spPr>
          <a:noFill/>
        </p:spPr>
        <p:txBody>
          <a:bodyPr/>
          <a:lstStyle/>
          <a:p>
            <a:fld id="{5D20EF06-A4D0-468D-A71D-6B9E93589F1D}"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xfrm>
            <a:off x="1104900" y="696913"/>
            <a:ext cx="4648200" cy="3486150"/>
          </a:xfrm>
          <a:ln/>
        </p:spPr>
      </p:sp>
      <p:sp>
        <p:nvSpPr>
          <p:cNvPr id="107523" name="Notes Placeholder 2"/>
          <p:cNvSpPr>
            <a:spLocks noGrp="1"/>
          </p:cNvSpPr>
          <p:nvPr>
            <p:ph type="body" idx="1"/>
          </p:nvPr>
        </p:nvSpPr>
        <p:spPr>
          <a:noFill/>
          <a:ln/>
        </p:spPr>
        <p:txBody>
          <a:bodyPr/>
          <a:lstStyle/>
          <a:p>
            <a:pPr eaLnBrk="1" hangingPunct="1"/>
            <a:endParaRPr lang="en-US" smtClean="0"/>
          </a:p>
        </p:txBody>
      </p:sp>
      <p:sp>
        <p:nvSpPr>
          <p:cNvPr id="107524" name="Slide Number Placeholder 3"/>
          <p:cNvSpPr>
            <a:spLocks noGrp="1"/>
          </p:cNvSpPr>
          <p:nvPr>
            <p:ph type="sldNum" sz="quarter" idx="5"/>
          </p:nvPr>
        </p:nvSpPr>
        <p:spPr>
          <a:noFill/>
        </p:spPr>
        <p:txBody>
          <a:bodyPr/>
          <a:lstStyle/>
          <a:p>
            <a:fld id="{39FD660E-5E1E-4292-B284-019E4D6DFCEF}"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xfrm>
            <a:off x="1104900" y="696913"/>
            <a:ext cx="4648200" cy="3486150"/>
          </a:xfrm>
          <a:ln/>
        </p:spPr>
      </p:sp>
      <p:sp>
        <p:nvSpPr>
          <p:cNvPr id="108547" name="Notes Placeholder 2"/>
          <p:cNvSpPr>
            <a:spLocks noGrp="1"/>
          </p:cNvSpPr>
          <p:nvPr>
            <p:ph type="body" idx="1"/>
          </p:nvPr>
        </p:nvSpPr>
        <p:spPr>
          <a:noFill/>
          <a:ln/>
        </p:spPr>
        <p:txBody>
          <a:bodyPr/>
          <a:lstStyle/>
          <a:p>
            <a:pPr eaLnBrk="1" hangingPunct="1"/>
            <a:endParaRPr lang="en-US" smtClean="0"/>
          </a:p>
        </p:txBody>
      </p:sp>
      <p:sp>
        <p:nvSpPr>
          <p:cNvPr id="108548" name="Slide Number Placeholder 3"/>
          <p:cNvSpPr>
            <a:spLocks noGrp="1"/>
          </p:cNvSpPr>
          <p:nvPr>
            <p:ph type="sldNum" sz="quarter" idx="5"/>
          </p:nvPr>
        </p:nvSpPr>
        <p:spPr>
          <a:noFill/>
        </p:spPr>
        <p:txBody>
          <a:bodyPr/>
          <a:lstStyle/>
          <a:p>
            <a:fld id="{9817F693-06CA-44A8-8BF4-1D0F07582A89}"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D7104202-65AC-4A2A-B96D-EA88A5839E98}" type="slidenum">
              <a:rPr lang="en-US" smtClean="0"/>
              <a:pPr/>
              <a:t>2</a:t>
            </a:fld>
            <a:endParaRPr lang="en-US" smtClean="0"/>
          </a:p>
        </p:txBody>
      </p:sp>
      <p:sp>
        <p:nvSpPr>
          <p:cNvPr id="60419" name="Rectangle 2"/>
          <p:cNvSpPr>
            <a:spLocks noGrp="1" noRot="1" noChangeAspect="1" noChangeArrowheads="1" noTextEdit="1"/>
          </p:cNvSpPr>
          <p:nvPr>
            <p:ph type="sldImg"/>
          </p:nvPr>
        </p:nvSpPr>
        <p:spPr>
          <a:xfrm>
            <a:off x="1104900" y="696913"/>
            <a:ext cx="4648200" cy="3486150"/>
          </a:xfrm>
          <a:ln/>
        </p:spPr>
      </p:sp>
      <p:sp>
        <p:nvSpPr>
          <p:cNvPr id="60420" name="Rectangle 3"/>
          <p:cNvSpPr>
            <a:spLocks noGrp="1" noChangeArrowheads="1"/>
          </p:cNvSpPr>
          <p:nvPr>
            <p:ph type="body" idx="1"/>
          </p:nvPr>
        </p:nvSpPr>
        <p:spPr>
          <a:xfrm>
            <a:off x="914400" y="4415790"/>
            <a:ext cx="5029200" cy="4183380"/>
          </a:xfrm>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FB04C3-627A-4CC7-9658-B498FAA24E8F}"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FB04C3-627A-4CC7-9658-B498FAA24E8F}"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xfrm>
            <a:off x="1104900" y="696913"/>
            <a:ext cx="4648200" cy="3486150"/>
          </a:xfrm>
          <a:ln/>
        </p:spPr>
      </p:sp>
      <p:sp>
        <p:nvSpPr>
          <p:cNvPr id="109571" name="Notes Placeholder 2"/>
          <p:cNvSpPr>
            <a:spLocks noGrp="1"/>
          </p:cNvSpPr>
          <p:nvPr>
            <p:ph type="body" idx="1"/>
          </p:nvPr>
        </p:nvSpPr>
        <p:spPr>
          <a:noFill/>
          <a:ln/>
        </p:spPr>
        <p:txBody>
          <a:bodyPr/>
          <a:lstStyle/>
          <a:p>
            <a:pPr eaLnBrk="1" hangingPunct="1"/>
            <a:endParaRPr lang="en-US" smtClean="0"/>
          </a:p>
        </p:txBody>
      </p:sp>
      <p:sp>
        <p:nvSpPr>
          <p:cNvPr id="109572" name="Slide Number Placeholder 3"/>
          <p:cNvSpPr>
            <a:spLocks noGrp="1"/>
          </p:cNvSpPr>
          <p:nvPr>
            <p:ph type="sldNum" sz="quarter" idx="5"/>
          </p:nvPr>
        </p:nvSpPr>
        <p:spPr>
          <a:noFill/>
        </p:spPr>
        <p:txBody>
          <a:bodyPr/>
          <a:lstStyle/>
          <a:p>
            <a:fld id="{3ADD6305-BF94-4739-A6EA-039D802E6264}"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FB04C3-627A-4CC7-9658-B498FAA24E8F}"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FB04C3-627A-4CC7-9658-B498FAA24E8F}" type="slidenum">
              <a:rPr lang="en-US" smtClean="0"/>
              <a:pPr>
                <a:defRPr/>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416FD86E-D1F8-4DA5-AD5C-F61D249DE7A9}" type="slidenum">
              <a:rPr lang="en-US" smtClean="0"/>
              <a:pPr/>
              <a:t>3</a:t>
            </a:fld>
            <a:endParaRPr lang="en-US" smtClean="0"/>
          </a:p>
        </p:txBody>
      </p:sp>
      <p:sp>
        <p:nvSpPr>
          <p:cNvPr id="62467" name="Rectangle 2"/>
          <p:cNvSpPr>
            <a:spLocks noGrp="1" noRot="1" noChangeAspect="1" noChangeArrowheads="1" noTextEdit="1"/>
          </p:cNvSpPr>
          <p:nvPr>
            <p:ph type="sldImg"/>
          </p:nvPr>
        </p:nvSpPr>
        <p:spPr>
          <a:xfrm>
            <a:off x="1104900" y="696913"/>
            <a:ext cx="4648200" cy="3486150"/>
          </a:xfrm>
          <a:ln/>
        </p:spPr>
      </p:sp>
      <p:sp>
        <p:nvSpPr>
          <p:cNvPr id="624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FB04C3-627A-4CC7-9658-B498FAA24E8F}"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FB04C3-627A-4CC7-9658-B498FAA24E8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xfrm>
            <a:off x="1104900" y="696913"/>
            <a:ext cx="4648200" cy="3486150"/>
          </a:xfrm>
          <a:ln/>
        </p:spPr>
      </p:sp>
      <p:sp>
        <p:nvSpPr>
          <p:cNvPr id="102403" name="Notes Placeholder 2"/>
          <p:cNvSpPr>
            <a:spLocks noGrp="1"/>
          </p:cNvSpPr>
          <p:nvPr>
            <p:ph type="body" idx="1"/>
          </p:nvPr>
        </p:nvSpPr>
        <p:spPr>
          <a:noFill/>
          <a:ln/>
        </p:spPr>
        <p:txBody>
          <a:bodyPr/>
          <a:lstStyle/>
          <a:p>
            <a:pPr eaLnBrk="1" hangingPunct="1"/>
            <a:endParaRPr lang="en-US" smtClean="0"/>
          </a:p>
        </p:txBody>
      </p:sp>
      <p:sp>
        <p:nvSpPr>
          <p:cNvPr id="102404" name="Slide Number Placeholder 3"/>
          <p:cNvSpPr>
            <a:spLocks noGrp="1"/>
          </p:cNvSpPr>
          <p:nvPr>
            <p:ph type="sldNum" sz="quarter" idx="5"/>
          </p:nvPr>
        </p:nvSpPr>
        <p:spPr>
          <a:noFill/>
        </p:spPr>
        <p:txBody>
          <a:bodyPr/>
          <a:lstStyle/>
          <a:p>
            <a:fld id="{27A75740-2F5C-43FC-9F93-FE642941D170}"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FB04C3-627A-4CC7-9658-B498FAA24E8F}"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FB04C3-627A-4CC7-9658-B498FAA24E8F}"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FB04C3-627A-4CC7-9658-B498FAA24E8F}"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ltLang="en-US"/>
          </a:p>
        </p:txBody>
      </p:sp>
      <p:sp>
        <p:nvSpPr>
          <p:cNvPr id="19" name="Footer Placeholder 18"/>
          <p:cNvSpPr>
            <a:spLocks noGrp="1"/>
          </p:cNvSpPr>
          <p:nvPr>
            <p:ph type="ftr" sz="quarter" idx="11"/>
          </p:nvPr>
        </p:nvSpPr>
        <p:spPr/>
        <p:txBody>
          <a:bodyPr/>
          <a:lstStyle/>
          <a:p>
            <a:pPr>
              <a:defRPr/>
            </a:pPr>
            <a:endParaRPr lang="en-US" altLang="en-US"/>
          </a:p>
        </p:txBody>
      </p:sp>
      <p:sp>
        <p:nvSpPr>
          <p:cNvPr id="27" name="Slide Number Placeholder 26"/>
          <p:cNvSpPr>
            <a:spLocks noGrp="1"/>
          </p:cNvSpPr>
          <p:nvPr>
            <p:ph type="sldNum" sz="quarter" idx="12"/>
          </p:nvPr>
        </p:nvSpPr>
        <p:spPr/>
        <p:txBody>
          <a:bodyPr/>
          <a:lstStyle/>
          <a:p>
            <a:pPr>
              <a:defRPr/>
            </a:pPr>
            <a:fld id="{2A781C86-C465-4055-8D32-6F172874D758}" type="slidenum">
              <a:rPr lang="en-US" altLang="en-US" smtClean="0"/>
              <a:pPr>
                <a:defRPr/>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233F429-6B94-4D0E-AC00-243B709052E6}" type="slidenum">
              <a:rPr lang="en-US" altLang="en-US" smtClean="0"/>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2813CD9-9A00-44D3-9AEB-FEA5130EED63}" type="slidenum">
              <a:rPr lang="en-US" altLang="en-US" smtClean="0"/>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4"/>
            <a:ext cx="8229600" cy="11398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1"/>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1"/>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41764"/>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41764"/>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ltLang="en-US"/>
          </a:p>
        </p:txBody>
      </p:sp>
      <p:sp>
        <p:nvSpPr>
          <p:cNvPr id="8" name="Footer Placeholder 21"/>
          <p:cNvSpPr>
            <a:spLocks noGrp="1"/>
          </p:cNvSpPr>
          <p:nvPr>
            <p:ph type="ftr" sz="quarter" idx="11"/>
          </p:nvPr>
        </p:nvSpPr>
        <p:spPr/>
        <p:txBody>
          <a:bodyPr/>
          <a:lstStyle>
            <a:lvl1pPr>
              <a:defRPr/>
            </a:lvl1pPr>
          </a:lstStyle>
          <a:p>
            <a:pPr>
              <a:defRPr/>
            </a:pPr>
            <a:endParaRPr lang="en-US" altLang="en-US"/>
          </a:p>
        </p:txBody>
      </p:sp>
      <p:sp>
        <p:nvSpPr>
          <p:cNvPr id="9" name="Slide Number Placeholder 17"/>
          <p:cNvSpPr>
            <a:spLocks noGrp="1"/>
          </p:cNvSpPr>
          <p:nvPr>
            <p:ph type="sldNum" sz="quarter" idx="12"/>
          </p:nvPr>
        </p:nvSpPr>
        <p:spPr/>
        <p:txBody>
          <a:bodyPr/>
          <a:lstStyle>
            <a:lvl1pPr>
              <a:defRPr/>
            </a:lvl1pPr>
          </a:lstStyle>
          <a:p>
            <a:pPr>
              <a:defRPr/>
            </a:pPr>
            <a:fld id="{E6D5AE9F-A2A6-4301-A1B1-120BEC24DE88}"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DEE7D1A4-B13C-46FB-BB1D-17EE527D749A}" type="slidenum">
              <a:rPr lang="en-US" altLang="en-US" smtClean="0"/>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D3B2246-95B6-4464-8E32-2183C3CC9E96}" type="slidenum">
              <a:rPr lang="en-US" altLang="en-US" smtClean="0"/>
              <a:pPr>
                <a:defRPr/>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EE9D15AF-E7C6-4639-9149-1586ED62530F}" type="slidenum">
              <a:rPr lang="en-US" altLang="en-US" smtClean="0"/>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5EE6D6A2-1FD0-48BA-8AB7-7564A5115293}" type="slidenum">
              <a:rPr lang="en-US" altLang="en-US" smtClean="0"/>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D73B29DD-047E-46E5-BEF2-B4CFA380734F}" type="slidenum">
              <a:rPr lang="en-US" altLang="en-US" smtClean="0"/>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62565F7A-C519-4ED0-9AED-90789C3D05C2}" type="slidenum">
              <a:rPr lang="en-US" altLang="en-US" smtClean="0"/>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4EF34CE7-D965-469F-AD96-5EE2CA875411}" type="slidenum">
              <a:rPr lang="en-US" altLang="en-US" smtClean="0"/>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3DC6359C-F5A3-469E-B76E-540E6A0ED206}" type="slidenum">
              <a:rPr lang="en-US" altLang="en-US" smtClean="0"/>
              <a:pPr>
                <a:defRPr/>
              </a:pPr>
              <a:t>‹#›</a:t>
            </a:fld>
            <a:endParaRPr lang="en-US"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45FA478A-1E61-4EA8-9CDC-875096F16E51}" type="slidenum">
              <a:rPr lang="en-US" altLang="en-US" smtClean="0"/>
              <a:pPr>
                <a:defRPr/>
              </a:pPr>
              <a:t>‹#›</a:t>
            </a:fld>
            <a:endParaRPr lang="en-US"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08" r:id="rId1"/>
    <p:sldLayoutId id="2147483909" r:id="rId2"/>
    <p:sldLayoutId id="2147483910" r:id="rId3"/>
    <p:sldLayoutId id="2147483911" r:id="rId4"/>
    <p:sldLayoutId id="2147483912" r:id="rId5"/>
    <p:sldLayoutId id="2147483913" r:id="rId6"/>
    <p:sldLayoutId id="2147483914" r:id="rId7"/>
    <p:sldLayoutId id="2147483915" r:id="rId8"/>
    <p:sldLayoutId id="2147483916" r:id="rId9"/>
    <p:sldLayoutId id="2147483917" r:id="rId10"/>
    <p:sldLayoutId id="2147483918" r:id="rId11"/>
    <p:sldLayoutId id="2147483920"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1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1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s>
</file>

<file path=ppt/slides/_rels/slide16.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image" Target="../media/image36.png"/><Relationship Id="rId7" Type="http://schemas.openxmlformats.org/officeDocument/2006/relationships/image" Target="../media/image40.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39.png"/><Relationship Id="rId5" Type="http://schemas.openxmlformats.org/officeDocument/2006/relationships/image" Target="../media/image38.png"/><Relationship Id="rId10" Type="http://schemas.openxmlformats.org/officeDocument/2006/relationships/image" Target="../media/image43.png"/><Relationship Id="rId4" Type="http://schemas.openxmlformats.org/officeDocument/2006/relationships/image" Target="../media/image37.png"/><Relationship Id="rId9" Type="http://schemas.openxmlformats.org/officeDocument/2006/relationships/image" Target="../media/image42.png"/></Relationships>
</file>

<file path=ppt/slides/_rels/slide17.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46.png"/><Relationship Id="rId5" Type="http://schemas.openxmlformats.org/officeDocument/2006/relationships/image" Target="../media/image33.png"/><Relationship Id="rId4" Type="http://schemas.openxmlformats.org/officeDocument/2006/relationships/image" Target="../media/image45.png"/></Relationships>
</file>

<file path=ppt/slides/_rels/slide18.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48.png"/></Relationships>
</file>

<file path=ppt/slides/_rels/slide19.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46.png"/><Relationship Id="rId5" Type="http://schemas.openxmlformats.org/officeDocument/2006/relationships/image" Target="../media/image33.png"/><Relationship Id="rId4" Type="http://schemas.openxmlformats.org/officeDocument/2006/relationships/image" Target="../media/image5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6.png"/></Relationships>
</file>

<file path=ppt/slides/_rels/slide21.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52.png"/></Relationships>
</file>

<file path=ppt/slides/_rels/slide22.xml.rels><?xml version="1.0" encoding="UTF-8" standalone="yes"?>
<Relationships xmlns="http://schemas.openxmlformats.org/package/2006/relationships"><Relationship Id="rId8" Type="http://schemas.openxmlformats.org/officeDocument/2006/relationships/image" Target="../media/image52.png"/><Relationship Id="rId3" Type="http://schemas.openxmlformats.org/officeDocument/2006/relationships/image" Target="../media/image53.png"/><Relationship Id="rId7" Type="http://schemas.openxmlformats.org/officeDocument/2006/relationships/image" Target="../media/image51.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56.png"/><Relationship Id="rId5" Type="http://schemas.openxmlformats.org/officeDocument/2006/relationships/image" Target="../media/image55.png"/><Relationship Id="rId4" Type="http://schemas.openxmlformats.org/officeDocument/2006/relationships/image" Target="../media/image54.png"/><Relationship Id="rId9" Type="http://schemas.openxmlformats.org/officeDocument/2006/relationships/image" Target="../media/image57.png"/></Relationships>
</file>

<file path=ppt/slides/_rels/slide23.xml.rels><?xml version="1.0" encoding="UTF-8" standalone="yes"?>
<Relationships xmlns="http://schemas.openxmlformats.org/package/2006/relationships"><Relationship Id="rId8" Type="http://schemas.openxmlformats.org/officeDocument/2006/relationships/image" Target="../media/image59.png"/><Relationship Id="rId3" Type="http://schemas.openxmlformats.org/officeDocument/2006/relationships/image" Target="../media/image52.png"/><Relationship Id="rId7" Type="http://schemas.openxmlformats.org/officeDocument/2006/relationships/image" Target="../media/image58.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55.png"/><Relationship Id="rId5" Type="http://schemas.openxmlformats.org/officeDocument/2006/relationships/image" Target="../media/image51.png"/><Relationship Id="rId4" Type="http://schemas.openxmlformats.org/officeDocument/2006/relationships/image" Target="../media/image57.png"/></Relationships>
</file>

<file path=ppt/slides/_rels/slide24.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5"/>
          <p:cNvSpPr>
            <a:spLocks noChangeArrowheads="1"/>
          </p:cNvSpPr>
          <p:nvPr/>
        </p:nvSpPr>
        <p:spPr bwMode="auto">
          <a:xfrm>
            <a:off x="4540250" y="4921251"/>
            <a:ext cx="184731" cy="646331"/>
          </a:xfrm>
          <a:prstGeom prst="rect">
            <a:avLst/>
          </a:prstGeom>
          <a:noFill/>
          <a:ln w="9525">
            <a:noFill/>
            <a:miter lim="800000"/>
            <a:headEnd/>
            <a:tailEnd/>
          </a:ln>
        </p:spPr>
        <p:txBody>
          <a:bodyPr wrap="none" anchor="ctr">
            <a:spAutoFit/>
          </a:bodyPr>
          <a:lstStyle/>
          <a:p>
            <a:pPr algn="ctr"/>
            <a:endParaRPr lang="en-US"/>
          </a:p>
          <a:p>
            <a:pPr algn="ctr"/>
            <a:endParaRPr lang="en-US" b="1"/>
          </a:p>
        </p:txBody>
      </p:sp>
      <p:sp>
        <p:nvSpPr>
          <p:cNvPr id="6" name="TextBox 5"/>
          <p:cNvSpPr txBox="1"/>
          <p:nvPr/>
        </p:nvSpPr>
        <p:spPr>
          <a:xfrm>
            <a:off x="609600" y="2057400"/>
            <a:ext cx="7924800" cy="1569660"/>
          </a:xfrm>
          <a:prstGeom prst="rect">
            <a:avLst/>
          </a:prstGeom>
          <a:noFill/>
        </p:spPr>
        <p:txBody>
          <a:bodyPr wrap="square" rtlCol="0">
            <a:spAutoFit/>
          </a:bodyPr>
          <a:lstStyle/>
          <a:p>
            <a:pPr algn="ctr"/>
            <a:r>
              <a:rPr lang="en-US" sz="3200" b="1" dirty="0" smtClean="0">
                <a:ln w="12700">
                  <a:solidFill>
                    <a:schemeClr val="tx2">
                      <a:satMod val="155000"/>
                    </a:schemeClr>
                  </a:solidFill>
                  <a:prstDash val="solid"/>
                </a:ln>
                <a:solidFill>
                  <a:schemeClr val="accent4">
                    <a:lumMod val="60000"/>
                    <a:lumOff val="40000"/>
                  </a:schemeClr>
                </a:solidFill>
                <a:effectLst>
                  <a:outerShdw blurRad="41275" dist="20320" dir="1800000" algn="tl" rotWithShape="0">
                    <a:srgbClr val="000000">
                      <a:alpha val="40000"/>
                    </a:srgbClr>
                  </a:outerShdw>
                </a:effectLst>
                <a:latin typeface="Garamond" pitchFamily="18" charset="0"/>
                <a:cs typeface="Times New Roman" pitchFamily="18" charset="0"/>
              </a:rPr>
              <a:t>Impact of CP-violating phases of </a:t>
            </a:r>
          </a:p>
          <a:p>
            <a:pPr algn="ctr"/>
            <a:r>
              <a:rPr lang="en-US" sz="3200" b="1" dirty="0" smtClean="0">
                <a:ln w="12700">
                  <a:solidFill>
                    <a:schemeClr val="tx2">
                      <a:satMod val="155000"/>
                    </a:schemeClr>
                  </a:solidFill>
                  <a:prstDash val="solid"/>
                </a:ln>
                <a:solidFill>
                  <a:schemeClr val="accent4">
                    <a:lumMod val="60000"/>
                    <a:lumOff val="40000"/>
                  </a:schemeClr>
                </a:solidFill>
                <a:effectLst>
                  <a:outerShdw blurRad="41275" dist="20320" dir="1800000" algn="tl" rotWithShape="0">
                    <a:srgbClr val="000000">
                      <a:alpha val="40000"/>
                    </a:srgbClr>
                  </a:outerShdw>
                </a:effectLst>
                <a:latin typeface="Garamond" pitchFamily="18" charset="0"/>
                <a:cs typeface="Times New Roman" pitchFamily="18" charset="0"/>
              </a:rPr>
              <a:t>Minimal Supersymmetric Standard Model </a:t>
            </a:r>
          </a:p>
          <a:p>
            <a:pPr algn="ctr"/>
            <a:r>
              <a:rPr lang="en-US" sz="3200" b="1" dirty="0" smtClean="0">
                <a:ln w="12700">
                  <a:solidFill>
                    <a:schemeClr val="tx2">
                      <a:satMod val="155000"/>
                    </a:schemeClr>
                  </a:solidFill>
                  <a:prstDash val="solid"/>
                </a:ln>
                <a:solidFill>
                  <a:schemeClr val="accent4">
                    <a:lumMod val="60000"/>
                    <a:lumOff val="40000"/>
                  </a:schemeClr>
                </a:solidFill>
                <a:effectLst>
                  <a:outerShdw blurRad="41275" dist="20320" dir="1800000" algn="tl" rotWithShape="0">
                    <a:srgbClr val="000000">
                      <a:alpha val="40000"/>
                    </a:srgbClr>
                  </a:outerShdw>
                </a:effectLst>
                <a:latin typeface="Garamond" pitchFamily="18" charset="0"/>
                <a:cs typeface="Times New Roman" pitchFamily="18" charset="0"/>
              </a:rPr>
              <a:t>On Lepton Flavor Violation Processes</a:t>
            </a:r>
            <a:endParaRPr lang="en-US" sz="3200" b="1" dirty="0">
              <a:ln w="12700">
                <a:solidFill>
                  <a:schemeClr val="tx2">
                    <a:satMod val="155000"/>
                  </a:schemeClr>
                </a:solidFill>
                <a:prstDash val="solid"/>
              </a:ln>
              <a:solidFill>
                <a:schemeClr val="accent4">
                  <a:lumMod val="60000"/>
                  <a:lumOff val="40000"/>
                </a:schemeClr>
              </a:solidFill>
              <a:effectLst>
                <a:outerShdw blurRad="41275" dist="20320" dir="1800000" algn="tl" rotWithShape="0">
                  <a:srgbClr val="000000">
                    <a:alpha val="40000"/>
                  </a:srgbClr>
                </a:outerShdw>
              </a:effectLst>
              <a:latin typeface="Garamond" pitchFamily="18" charset="0"/>
              <a:cs typeface="Times New Roman" pitchFamily="18" charset="0"/>
            </a:endParaRPr>
          </a:p>
        </p:txBody>
      </p:sp>
      <p:sp>
        <p:nvSpPr>
          <p:cNvPr id="5" name="Rectangle 6"/>
          <p:cNvSpPr>
            <a:spLocks noChangeArrowheads="1"/>
          </p:cNvSpPr>
          <p:nvPr/>
        </p:nvSpPr>
        <p:spPr bwMode="auto">
          <a:xfrm>
            <a:off x="685800" y="5029200"/>
            <a:ext cx="6553200" cy="707886"/>
          </a:xfrm>
          <a:prstGeom prst="rect">
            <a:avLst/>
          </a:prstGeom>
          <a:noFill/>
          <a:ln w="9525">
            <a:noFill/>
            <a:miter lim="800000"/>
            <a:headEnd/>
            <a:tailEnd/>
          </a:ln>
          <a:effectLst/>
        </p:spPr>
        <p:txBody>
          <a:bodyPr wrap="square">
            <a:spAutoFit/>
          </a:bodyPr>
          <a:lstStyle/>
          <a:p>
            <a:r>
              <a:rPr lang="en-US" sz="2000" i="1" dirty="0">
                <a:solidFill>
                  <a:schemeClr val="accent6">
                    <a:lumMod val="75000"/>
                  </a:schemeClr>
                </a:solidFill>
                <a:latin typeface="Century" pitchFamily="18" charset="0"/>
              </a:rPr>
              <a:t>Based on </a:t>
            </a:r>
            <a:r>
              <a:rPr lang="en-US" dirty="0" smtClean="0">
                <a:solidFill>
                  <a:schemeClr val="accent6">
                    <a:lumMod val="75000"/>
                  </a:schemeClr>
                </a:solidFill>
                <a:latin typeface="Century" pitchFamily="18" charset="0"/>
              </a:rPr>
              <a:t>[ arXiv:0810.4233]. </a:t>
            </a:r>
            <a:r>
              <a:rPr lang="en-US" i="1" dirty="0" smtClean="0">
                <a:solidFill>
                  <a:schemeClr val="accent6">
                    <a:lumMod val="75000"/>
                  </a:schemeClr>
                </a:solidFill>
                <a:latin typeface="Century" pitchFamily="18" charset="0"/>
              </a:rPr>
              <a:t>Published </a:t>
            </a:r>
            <a:r>
              <a:rPr lang="en-US" i="1" dirty="0">
                <a:solidFill>
                  <a:schemeClr val="accent6">
                    <a:lumMod val="75000"/>
                  </a:schemeClr>
                </a:solidFill>
                <a:latin typeface="Century" pitchFamily="18" charset="0"/>
              </a:rPr>
              <a:t>in </a:t>
            </a:r>
            <a:r>
              <a:rPr lang="en-US" dirty="0" smtClean="0">
                <a:solidFill>
                  <a:schemeClr val="accent6">
                    <a:lumMod val="75000"/>
                  </a:schemeClr>
                </a:solidFill>
                <a:latin typeface="Century" pitchFamily="18" charset="0"/>
              </a:rPr>
              <a:t>JHEP 0901022 </a:t>
            </a:r>
            <a:r>
              <a:rPr lang="en-US" sz="2000" i="1" dirty="0" smtClean="0">
                <a:solidFill>
                  <a:schemeClr val="accent6">
                    <a:lumMod val="75000"/>
                  </a:schemeClr>
                </a:solidFill>
                <a:latin typeface="Century" pitchFamily="18" charset="0"/>
              </a:rPr>
              <a:t>by</a:t>
            </a:r>
            <a:r>
              <a:rPr lang="en-US" sz="2000" i="1" dirty="0">
                <a:solidFill>
                  <a:schemeClr val="accent6">
                    <a:lumMod val="75000"/>
                  </a:schemeClr>
                </a:solidFill>
                <a:latin typeface="Century" pitchFamily="18" charset="0"/>
              </a:rPr>
              <a:t>: Y. A , </a:t>
            </a:r>
            <a:r>
              <a:rPr lang="en-US" sz="2000" i="1" dirty="0" err="1">
                <a:solidFill>
                  <a:schemeClr val="accent6">
                    <a:lumMod val="75000"/>
                  </a:schemeClr>
                </a:solidFill>
                <a:latin typeface="Century" pitchFamily="18" charset="0"/>
              </a:rPr>
              <a:t>Yasaman</a:t>
            </a:r>
            <a:r>
              <a:rPr lang="en-US" sz="2000" i="1" dirty="0">
                <a:solidFill>
                  <a:schemeClr val="accent6">
                    <a:lumMod val="75000"/>
                  </a:schemeClr>
                </a:solidFill>
                <a:latin typeface="Century" pitchFamily="18" charset="0"/>
              </a:rPr>
              <a:t> </a:t>
            </a:r>
            <a:r>
              <a:rPr lang="en-US" sz="2000" i="1" dirty="0" err="1" smtClean="0">
                <a:solidFill>
                  <a:schemeClr val="accent6">
                    <a:lumMod val="75000"/>
                  </a:schemeClr>
                </a:solidFill>
                <a:latin typeface="Century" pitchFamily="18" charset="0"/>
              </a:rPr>
              <a:t>Farzan</a:t>
            </a:r>
            <a:r>
              <a:rPr lang="en-US" sz="2000" i="1" dirty="0" smtClean="0">
                <a:solidFill>
                  <a:schemeClr val="accent6">
                    <a:lumMod val="75000"/>
                  </a:schemeClr>
                </a:solidFill>
                <a:latin typeface="Century" pitchFamily="18" charset="0"/>
              </a:rPr>
              <a:t>.</a:t>
            </a:r>
            <a:endParaRPr lang="en-US" sz="2000" i="1" dirty="0">
              <a:solidFill>
                <a:schemeClr val="accent6">
                  <a:lumMod val="75000"/>
                </a:schemeClr>
              </a:solidFill>
              <a:latin typeface="Century"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9" name="Picture 5"/>
          <p:cNvPicPr>
            <a:picLocks noChangeAspect="1" noChangeArrowheads="1"/>
          </p:cNvPicPr>
          <p:nvPr/>
        </p:nvPicPr>
        <p:blipFill>
          <a:blip r:embed="rId3"/>
          <a:srcRect/>
          <a:stretch>
            <a:fillRect/>
          </a:stretch>
        </p:blipFill>
        <p:spPr bwMode="auto">
          <a:xfrm>
            <a:off x="685800" y="457200"/>
            <a:ext cx="7924801" cy="76200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50180" name="Picture 6"/>
          <p:cNvPicPr>
            <a:picLocks noChangeAspect="1" noChangeArrowheads="1"/>
          </p:cNvPicPr>
          <p:nvPr/>
        </p:nvPicPr>
        <p:blipFill>
          <a:blip r:embed="rId4"/>
          <a:srcRect/>
          <a:stretch>
            <a:fillRect/>
          </a:stretch>
        </p:blipFill>
        <p:spPr bwMode="auto">
          <a:xfrm>
            <a:off x="609600" y="3124200"/>
            <a:ext cx="8077200" cy="1304925"/>
          </a:xfrm>
          <a:prstGeom prst="rect">
            <a:avLst/>
          </a:prstGeom>
          <a:noFill/>
          <a:ln w="6350">
            <a:solidFill>
              <a:schemeClr val="accent2">
                <a:lumMod val="75000"/>
              </a:schemeClr>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10" name="TextBox 9"/>
          <p:cNvSpPr txBox="1"/>
          <p:nvPr/>
        </p:nvSpPr>
        <p:spPr>
          <a:xfrm>
            <a:off x="457200" y="1676400"/>
            <a:ext cx="8382000" cy="4462760"/>
          </a:xfrm>
          <a:prstGeom prst="rect">
            <a:avLst/>
          </a:prstGeom>
          <a:noFill/>
        </p:spPr>
        <p:txBody>
          <a:bodyPr wrap="square" rtlCol="0">
            <a:spAutoFit/>
          </a:bodyPr>
          <a:lstStyle/>
          <a:p>
            <a:r>
              <a:rPr lang="en-US" sz="3200" dirty="0" smtClean="0">
                <a:solidFill>
                  <a:srgbClr val="FF0000"/>
                </a:solidFill>
                <a:latin typeface="Mathematica1" pitchFamily="2" charset="2"/>
              </a:rPr>
              <a:t>m- </a:t>
            </a:r>
            <a:r>
              <a:rPr lang="en-US" sz="3200" dirty="0" smtClean="0">
                <a:solidFill>
                  <a:srgbClr val="FF0000"/>
                </a:solidFill>
                <a:latin typeface="Garamond" pitchFamily="18" charset="0"/>
              </a:rPr>
              <a:t>e conversion</a:t>
            </a:r>
          </a:p>
          <a:p>
            <a:endParaRPr lang="en-US" sz="3200" dirty="0" smtClean="0">
              <a:solidFill>
                <a:srgbClr val="FF0000"/>
              </a:solidFill>
              <a:latin typeface="Mathematica1" pitchFamily="2" charset="2"/>
            </a:endParaRPr>
          </a:p>
          <a:p>
            <a:r>
              <a:rPr lang="en-US" sz="2000" dirty="0" smtClean="0">
                <a:latin typeface="Garamond" pitchFamily="18" charset="0"/>
              </a:rPr>
              <a:t>The effective LFV vertex in the penguin diagrams can be parameterized as follows</a:t>
            </a:r>
          </a:p>
          <a:p>
            <a:endParaRPr lang="en-US" sz="2000" dirty="0" smtClean="0">
              <a:latin typeface="Garamond" pitchFamily="18" charset="0"/>
            </a:endParaRPr>
          </a:p>
          <a:p>
            <a:endParaRPr lang="en-US" sz="2000" dirty="0" smtClean="0">
              <a:latin typeface="Garamond" pitchFamily="18" charset="0"/>
            </a:endParaRPr>
          </a:p>
          <a:p>
            <a:endParaRPr lang="en-US" sz="2000" dirty="0" smtClean="0">
              <a:latin typeface="Garamond" pitchFamily="18" charset="0"/>
            </a:endParaRPr>
          </a:p>
          <a:p>
            <a:endParaRPr lang="en-US" sz="2000" dirty="0" smtClean="0">
              <a:latin typeface="Garamond" pitchFamily="18" charset="0"/>
            </a:endParaRPr>
          </a:p>
          <a:p>
            <a:endParaRPr lang="en-US" sz="2000" dirty="0" smtClean="0">
              <a:latin typeface="Garamond" pitchFamily="18" charset="0"/>
            </a:endParaRPr>
          </a:p>
          <a:p>
            <a:r>
              <a:rPr lang="en-US" sz="2000" dirty="0" smtClean="0">
                <a:latin typeface="Garamond" pitchFamily="18" charset="0"/>
              </a:rPr>
              <a:t> where  p_\mu-p_ is the four-momentum transferred by the photon or Z-boson and </a:t>
            </a:r>
            <a:r>
              <a:rPr lang="en-US" sz="2000" dirty="0" err="1" smtClean="0">
                <a:solidFill>
                  <a:srgbClr val="002060"/>
                </a:solidFill>
                <a:latin typeface="Garamond" pitchFamily="18" charset="0"/>
              </a:rPr>
              <a:t>Q</a:t>
            </a:r>
            <a:r>
              <a:rPr lang="en-US" sz="2000" baseline="-25000" dirty="0" err="1" smtClean="0">
                <a:solidFill>
                  <a:srgbClr val="002060"/>
                </a:solidFill>
              </a:rPr>
              <a:t>q</a:t>
            </a:r>
            <a:r>
              <a:rPr lang="en-US" sz="2000" baseline="-25000" dirty="0" smtClean="0">
                <a:solidFill>
                  <a:srgbClr val="002060"/>
                </a:solidFill>
              </a:rPr>
              <a:t>  </a:t>
            </a:r>
            <a:r>
              <a:rPr lang="en-US" sz="2000" dirty="0" smtClean="0">
                <a:latin typeface="Garamond" pitchFamily="18" charset="0"/>
              </a:rPr>
              <a:t>is the electric charge of the quark.                                   is the coupling of left(right)-handed quark to the Z-boson. </a:t>
            </a:r>
            <a:r>
              <a:rPr lang="en-US" sz="2000" dirty="0" smtClean="0">
                <a:solidFill>
                  <a:srgbClr val="FF0000"/>
                </a:solidFill>
                <a:latin typeface="Garamond" pitchFamily="18" charset="0"/>
              </a:rPr>
              <a:t>H</a:t>
            </a:r>
            <a:r>
              <a:rPr lang="en-US" sz="2000" baseline="-25000" dirty="0" smtClean="0">
                <a:solidFill>
                  <a:srgbClr val="FF0000"/>
                </a:solidFill>
                <a:latin typeface="Garamond" pitchFamily="18" charset="0"/>
              </a:rPr>
              <a:t>L</a:t>
            </a:r>
            <a:r>
              <a:rPr lang="en-US" sz="2000" dirty="0" smtClean="0">
                <a:solidFill>
                  <a:srgbClr val="7030A0"/>
                </a:solidFill>
                <a:latin typeface="Garamond" pitchFamily="18" charset="0"/>
              </a:rPr>
              <a:t> </a:t>
            </a:r>
            <a:r>
              <a:rPr lang="en-US" sz="2000" dirty="0" smtClean="0">
                <a:latin typeface="Garamond" pitchFamily="18" charset="0"/>
              </a:rPr>
              <a:t> and </a:t>
            </a:r>
            <a:r>
              <a:rPr lang="en-US" sz="2000" dirty="0" smtClean="0">
                <a:solidFill>
                  <a:srgbClr val="7030A0"/>
                </a:solidFill>
              </a:rPr>
              <a:t> </a:t>
            </a:r>
            <a:r>
              <a:rPr lang="en-US" sz="2000" dirty="0" smtClean="0">
                <a:solidFill>
                  <a:srgbClr val="FF0000"/>
                </a:solidFill>
                <a:latin typeface="Garamond" pitchFamily="18" charset="0"/>
              </a:rPr>
              <a:t>H</a:t>
            </a:r>
            <a:r>
              <a:rPr lang="en-US" sz="2000" baseline="-25000" dirty="0" smtClean="0">
                <a:solidFill>
                  <a:srgbClr val="FF0000"/>
                </a:solidFill>
                <a:latin typeface="Garamond" pitchFamily="18" charset="0"/>
              </a:rPr>
              <a:t>R</a:t>
            </a:r>
            <a:r>
              <a:rPr lang="en-US" sz="2000" dirty="0" smtClean="0">
                <a:solidFill>
                  <a:srgbClr val="7030A0"/>
                </a:solidFill>
                <a:latin typeface="Garamond" pitchFamily="18" charset="0"/>
              </a:rPr>
              <a:t> </a:t>
            </a:r>
            <a:r>
              <a:rPr lang="en-US" sz="2000" dirty="0" smtClean="0">
                <a:latin typeface="Garamond" pitchFamily="18" charset="0"/>
              </a:rPr>
              <a:t> are the effective couplings of the Z boson to lepton. </a:t>
            </a:r>
            <a:r>
              <a:rPr lang="en-US" sz="2000" dirty="0" smtClean="0">
                <a:solidFill>
                  <a:srgbClr val="FF0000"/>
                </a:solidFill>
                <a:latin typeface="Garamond" pitchFamily="18" charset="0"/>
              </a:rPr>
              <a:t>A</a:t>
            </a:r>
            <a:r>
              <a:rPr lang="en-US" sz="2000" baseline="-25000" dirty="0" smtClean="0">
                <a:solidFill>
                  <a:srgbClr val="FF0000"/>
                </a:solidFill>
                <a:latin typeface="Garamond" pitchFamily="18" charset="0"/>
              </a:rPr>
              <a:t>L</a:t>
            </a:r>
            <a:r>
              <a:rPr lang="en-US" sz="2000" dirty="0" smtClean="0">
                <a:solidFill>
                  <a:srgbClr val="7030A0"/>
                </a:solidFill>
                <a:latin typeface="Garamond" pitchFamily="18" charset="0"/>
              </a:rPr>
              <a:t> </a:t>
            </a:r>
            <a:r>
              <a:rPr lang="en-US" sz="2000" dirty="0" smtClean="0">
                <a:latin typeface="Garamond" pitchFamily="18" charset="0"/>
              </a:rPr>
              <a:t>and </a:t>
            </a:r>
            <a:r>
              <a:rPr lang="en-US" sz="2000" dirty="0" smtClean="0">
                <a:solidFill>
                  <a:srgbClr val="7030A0"/>
                </a:solidFill>
              </a:rPr>
              <a:t> </a:t>
            </a:r>
            <a:r>
              <a:rPr lang="en-US" sz="2000" dirty="0" smtClean="0">
                <a:solidFill>
                  <a:srgbClr val="FF0000"/>
                </a:solidFill>
                <a:latin typeface="Garamond" pitchFamily="18" charset="0"/>
              </a:rPr>
              <a:t>A</a:t>
            </a:r>
            <a:r>
              <a:rPr lang="en-US" sz="2000" baseline="-25000" dirty="0" smtClean="0">
                <a:solidFill>
                  <a:srgbClr val="FF0000"/>
                </a:solidFill>
                <a:latin typeface="Garamond" pitchFamily="18" charset="0"/>
              </a:rPr>
              <a:t>R</a:t>
            </a:r>
            <a:r>
              <a:rPr lang="en-US" sz="2000" dirty="0" smtClean="0">
                <a:solidFill>
                  <a:srgbClr val="7030A0"/>
                </a:solidFill>
                <a:latin typeface="Garamond" pitchFamily="18" charset="0"/>
              </a:rPr>
              <a:t> </a:t>
            </a:r>
            <a:r>
              <a:rPr lang="en-US" sz="2000" dirty="0" smtClean="0">
                <a:latin typeface="Garamond" pitchFamily="18" charset="0"/>
              </a:rPr>
              <a:t>are the same couplings that appear in previous equation. </a:t>
            </a:r>
            <a:endParaRPr lang="en-US" sz="2000" dirty="0">
              <a:latin typeface="Garamond" pitchFamily="18" charset="0"/>
            </a:endParaRPr>
          </a:p>
        </p:txBody>
      </p:sp>
      <p:pic>
        <p:nvPicPr>
          <p:cNvPr id="1026" name="Picture 2"/>
          <p:cNvPicPr>
            <a:picLocks noChangeAspect="1" noChangeArrowheads="1"/>
          </p:cNvPicPr>
          <p:nvPr/>
        </p:nvPicPr>
        <p:blipFill>
          <a:blip r:embed="rId5"/>
          <a:srcRect/>
          <a:stretch>
            <a:fillRect/>
          </a:stretch>
        </p:blipFill>
        <p:spPr bwMode="auto">
          <a:xfrm>
            <a:off x="4743450" y="4857750"/>
            <a:ext cx="2266950" cy="323850"/>
          </a:xfrm>
          <a:prstGeom prst="rect">
            <a:avLst/>
          </a:prstGeom>
          <a:noFill/>
          <a:ln w="9525">
            <a:noFill/>
            <a:miter lim="800000"/>
            <a:headEnd/>
            <a:tailEnd/>
          </a:ln>
          <a:effectLst/>
        </p:spPr>
      </p:pic>
      <p:pic>
        <p:nvPicPr>
          <p:cNvPr id="1027" name="Picture 3"/>
          <p:cNvPicPr>
            <a:picLocks noChangeAspect="1" noChangeArrowheads="1"/>
          </p:cNvPicPr>
          <p:nvPr/>
        </p:nvPicPr>
        <p:blipFill>
          <a:blip r:embed="rId6"/>
          <a:srcRect/>
          <a:stretch>
            <a:fillRect/>
          </a:stretch>
        </p:blipFill>
        <p:spPr bwMode="auto">
          <a:xfrm>
            <a:off x="1219200" y="4572000"/>
            <a:ext cx="1076325" cy="2571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458200" cy="5410200"/>
          </a:xfrm>
        </p:spPr>
        <p:txBody>
          <a:bodyPr>
            <a:normAutofit/>
          </a:bodyPr>
          <a:lstStyle/>
          <a:p>
            <a:pPr>
              <a:buNone/>
            </a:pPr>
            <a:r>
              <a:rPr lang="en-US" sz="1800" dirty="0" smtClean="0">
                <a:solidFill>
                  <a:srgbClr val="7030A0"/>
                </a:solidFill>
                <a:latin typeface="Garamond" pitchFamily="18" charset="0"/>
              </a:rPr>
              <a:t>The partial decay rate is equal to:</a:t>
            </a:r>
          </a:p>
          <a:p>
            <a:pPr>
              <a:buNone/>
            </a:pPr>
            <a:endParaRPr lang="en-US" sz="1800" dirty="0" smtClean="0">
              <a:solidFill>
                <a:srgbClr val="7030A0"/>
              </a:solidFill>
              <a:latin typeface="Garamond" pitchFamily="18" charset="0"/>
            </a:endParaRPr>
          </a:p>
          <a:p>
            <a:pPr>
              <a:buNone/>
            </a:pPr>
            <a:endParaRPr lang="en-US" sz="1800" dirty="0" smtClean="0">
              <a:solidFill>
                <a:srgbClr val="7030A0"/>
              </a:solidFill>
              <a:latin typeface="Garamond" pitchFamily="18" charset="0"/>
            </a:endParaRPr>
          </a:p>
          <a:p>
            <a:pPr>
              <a:buNone/>
            </a:pPr>
            <a:endParaRPr lang="en-US" sz="1800" dirty="0" smtClean="0">
              <a:solidFill>
                <a:srgbClr val="7030A0"/>
              </a:solidFill>
              <a:latin typeface="Garamond" pitchFamily="18" charset="0"/>
            </a:endParaRPr>
          </a:p>
          <a:p>
            <a:pPr>
              <a:buNone/>
            </a:pPr>
            <a:r>
              <a:rPr lang="en-US" sz="1800" dirty="0" smtClean="0">
                <a:solidFill>
                  <a:srgbClr val="7030A0"/>
                </a:solidFill>
                <a:latin typeface="Garamond" pitchFamily="18" charset="0"/>
              </a:rPr>
              <a:t>Where S is a numerical factor that includes the nuclear form factor and</a:t>
            </a:r>
          </a:p>
          <a:p>
            <a:pPr>
              <a:buNone/>
            </a:pPr>
            <a:r>
              <a:rPr lang="en-US" sz="1800" dirty="0" smtClean="0">
                <a:solidFill>
                  <a:srgbClr val="7030A0"/>
                </a:solidFill>
                <a:latin typeface="Garamond" pitchFamily="18" charset="0"/>
              </a:rPr>
              <a:t> </a:t>
            </a:r>
          </a:p>
          <a:p>
            <a:pPr>
              <a:buNone/>
            </a:pPr>
            <a:endParaRPr lang="en-US" sz="1800" dirty="0" smtClean="0">
              <a:solidFill>
                <a:srgbClr val="7030A0"/>
              </a:solidFill>
              <a:latin typeface="Garamond" pitchFamily="18" charset="0"/>
            </a:endParaRPr>
          </a:p>
          <a:p>
            <a:pPr>
              <a:buNone/>
            </a:pPr>
            <a:endParaRPr lang="en-US" sz="1800" dirty="0" smtClean="0">
              <a:solidFill>
                <a:srgbClr val="7030A0"/>
              </a:solidFill>
              <a:latin typeface="Garamond" pitchFamily="18" charset="0"/>
            </a:endParaRPr>
          </a:p>
          <a:p>
            <a:pPr>
              <a:buNone/>
            </a:pPr>
            <a:r>
              <a:rPr lang="en-US" sz="1800" dirty="0" smtClean="0">
                <a:solidFill>
                  <a:srgbClr val="7030A0"/>
                </a:solidFill>
                <a:latin typeface="Garamond" pitchFamily="18" charset="0"/>
              </a:rPr>
              <a:t>in which Z and N   are respectively the numbers of protons and neutrons inside the nucleus.</a:t>
            </a:r>
          </a:p>
          <a:p>
            <a:pPr>
              <a:buNone/>
            </a:pPr>
            <a:r>
              <a:rPr lang="en-US" sz="1800" dirty="0" smtClean="0">
                <a:solidFill>
                  <a:srgbClr val="7030A0"/>
                </a:solidFill>
                <a:latin typeface="Garamond" pitchFamily="18" charset="0"/>
              </a:rPr>
              <a:t>Let us define</a:t>
            </a:r>
            <a:endParaRPr lang="en-US" sz="1800" dirty="0">
              <a:solidFill>
                <a:srgbClr val="7030A0"/>
              </a:solidFill>
              <a:latin typeface="Garamond" pitchFamily="18" charset="0"/>
            </a:endParaRPr>
          </a:p>
        </p:txBody>
      </p:sp>
      <p:pic>
        <p:nvPicPr>
          <p:cNvPr id="4" name="Picture 7"/>
          <p:cNvPicPr>
            <a:picLocks noChangeAspect="1" noChangeArrowheads="1"/>
          </p:cNvPicPr>
          <p:nvPr/>
        </p:nvPicPr>
        <p:blipFill>
          <a:blip r:embed="rId3"/>
          <a:srcRect/>
          <a:stretch>
            <a:fillRect/>
          </a:stretch>
        </p:blipFill>
        <p:spPr bwMode="auto">
          <a:xfrm>
            <a:off x="914400" y="1371600"/>
            <a:ext cx="7467600" cy="83820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5" name="Picture 4"/>
          <p:cNvPicPr>
            <a:picLocks noChangeAspect="1" noChangeArrowheads="1"/>
          </p:cNvPicPr>
          <p:nvPr/>
        </p:nvPicPr>
        <p:blipFill>
          <a:blip r:embed="rId4"/>
          <a:srcRect/>
          <a:stretch>
            <a:fillRect/>
          </a:stretch>
        </p:blipFill>
        <p:spPr bwMode="auto">
          <a:xfrm>
            <a:off x="990600" y="2667000"/>
            <a:ext cx="4953000" cy="83820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6" name="Picture 5"/>
          <p:cNvPicPr>
            <a:picLocks noChangeAspect="1" noChangeArrowheads="1"/>
          </p:cNvPicPr>
          <p:nvPr/>
        </p:nvPicPr>
        <p:blipFill>
          <a:blip r:embed="rId5"/>
          <a:srcRect/>
          <a:stretch>
            <a:fillRect/>
          </a:stretch>
        </p:blipFill>
        <p:spPr bwMode="auto">
          <a:xfrm>
            <a:off x="1219200" y="4419600"/>
            <a:ext cx="2819400" cy="796066"/>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7" name="Picture 6"/>
          <p:cNvPicPr>
            <a:picLocks noChangeAspect="1" noChangeArrowheads="1"/>
          </p:cNvPicPr>
          <p:nvPr/>
        </p:nvPicPr>
        <p:blipFill>
          <a:blip r:embed="rId6"/>
          <a:srcRect/>
          <a:stretch>
            <a:fillRect/>
          </a:stretch>
        </p:blipFill>
        <p:spPr bwMode="auto">
          <a:xfrm>
            <a:off x="5010150" y="4419600"/>
            <a:ext cx="2838450" cy="76200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8" name="Picture 2"/>
          <p:cNvPicPr>
            <a:picLocks noChangeAspect="1" noChangeArrowheads="1"/>
          </p:cNvPicPr>
          <p:nvPr/>
        </p:nvPicPr>
        <p:blipFill>
          <a:blip r:embed="rId7"/>
          <a:srcRect/>
          <a:stretch>
            <a:fillRect/>
          </a:stretch>
        </p:blipFill>
        <p:spPr bwMode="auto">
          <a:xfrm>
            <a:off x="3429000" y="5562600"/>
            <a:ext cx="1981200" cy="638175"/>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85800" y="762000"/>
            <a:ext cx="7620000" cy="5355312"/>
          </a:xfrm>
          <a:prstGeom prst="rect">
            <a:avLst/>
          </a:prstGeom>
          <a:noFill/>
        </p:spPr>
        <p:txBody>
          <a:bodyPr wrap="square" rtlCol="0">
            <a:spAutoFit/>
          </a:bodyPr>
          <a:lstStyle/>
          <a:p>
            <a:r>
              <a:rPr lang="en-US" dirty="0" smtClean="0">
                <a:solidFill>
                  <a:srgbClr val="7030A0"/>
                </a:solidFill>
                <a:latin typeface="Garamond" pitchFamily="18" charset="0"/>
              </a:rPr>
              <a:t>We define transverse polarization of emitted electron in direction </a:t>
            </a:r>
            <a:r>
              <a:rPr lang="en-US" i="1" dirty="0" smtClean="0">
                <a:solidFill>
                  <a:srgbClr val="FF0000"/>
                </a:solidFill>
                <a:latin typeface="Garamond" pitchFamily="18" charset="0"/>
              </a:rPr>
              <a:t>T</a:t>
            </a:r>
            <a:r>
              <a:rPr lang="en-US" i="1" baseline="-25000" dirty="0" smtClean="0">
                <a:solidFill>
                  <a:srgbClr val="FF0000"/>
                </a:solidFill>
                <a:latin typeface="Garamond" pitchFamily="18" charset="0"/>
              </a:rPr>
              <a:t>1</a:t>
            </a:r>
            <a:r>
              <a:rPr lang="en-US" dirty="0" smtClean="0">
                <a:solidFill>
                  <a:srgbClr val="7030A0"/>
                </a:solidFill>
                <a:latin typeface="Garamond" pitchFamily="18" charset="0"/>
              </a:rPr>
              <a:t> and  </a:t>
            </a:r>
            <a:r>
              <a:rPr lang="en-US" i="1" dirty="0" smtClean="0">
                <a:solidFill>
                  <a:srgbClr val="FF0000"/>
                </a:solidFill>
                <a:latin typeface="Garamond" pitchFamily="18" charset="0"/>
              </a:rPr>
              <a:t>T</a:t>
            </a:r>
            <a:r>
              <a:rPr lang="en-US" i="1" baseline="-25000" dirty="0" smtClean="0">
                <a:solidFill>
                  <a:srgbClr val="FF0000"/>
                </a:solidFill>
                <a:latin typeface="Garamond" pitchFamily="18" charset="0"/>
              </a:rPr>
              <a:t>2</a:t>
            </a:r>
            <a:r>
              <a:rPr lang="en-US" i="1" dirty="0" smtClean="0">
                <a:solidFill>
                  <a:srgbClr val="7030A0"/>
                </a:solidFill>
                <a:latin typeface="Garamond" pitchFamily="18" charset="0"/>
              </a:rPr>
              <a:t>   </a:t>
            </a:r>
            <a:r>
              <a:rPr lang="en-US" dirty="0" smtClean="0">
                <a:solidFill>
                  <a:srgbClr val="7030A0"/>
                </a:solidFill>
                <a:latin typeface="Garamond" pitchFamily="18" charset="0"/>
              </a:rPr>
              <a:t>as</a:t>
            </a:r>
          </a:p>
          <a:p>
            <a:endParaRPr lang="en-US" i="1" dirty="0" smtClean="0">
              <a:solidFill>
                <a:srgbClr val="7030A0"/>
              </a:solidFill>
              <a:latin typeface="Garamond" pitchFamily="18" charset="0"/>
            </a:endParaRPr>
          </a:p>
          <a:p>
            <a:endParaRPr lang="en-US" i="1" dirty="0" smtClean="0">
              <a:solidFill>
                <a:srgbClr val="7030A0"/>
              </a:solidFill>
              <a:latin typeface="Garamond" pitchFamily="18" charset="0"/>
            </a:endParaRPr>
          </a:p>
          <a:p>
            <a:endParaRPr lang="en-US" i="1" dirty="0" smtClean="0">
              <a:solidFill>
                <a:srgbClr val="7030A0"/>
              </a:solidFill>
              <a:latin typeface="Garamond" pitchFamily="18" charset="0"/>
            </a:endParaRPr>
          </a:p>
          <a:p>
            <a:endParaRPr lang="en-US" i="1" dirty="0" smtClean="0">
              <a:solidFill>
                <a:srgbClr val="7030A0"/>
              </a:solidFill>
              <a:latin typeface="Garamond" pitchFamily="18" charset="0"/>
            </a:endParaRPr>
          </a:p>
          <a:p>
            <a:endParaRPr lang="en-US" i="1" dirty="0" smtClean="0">
              <a:solidFill>
                <a:srgbClr val="7030A0"/>
              </a:solidFill>
              <a:latin typeface="Garamond" pitchFamily="18" charset="0"/>
            </a:endParaRPr>
          </a:p>
          <a:p>
            <a:endParaRPr lang="en-US" i="1" dirty="0" smtClean="0">
              <a:solidFill>
                <a:srgbClr val="7030A0"/>
              </a:solidFill>
              <a:latin typeface="Garamond" pitchFamily="18" charset="0"/>
            </a:endParaRPr>
          </a:p>
          <a:p>
            <a:endParaRPr lang="en-US" i="1" dirty="0" smtClean="0">
              <a:solidFill>
                <a:srgbClr val="7030A0"/>
              </a:solidFill>
              <a:latin typeface="Garamond" pitchFamily="18" charset="0"/>
            </a:endParaRPr>
          </a:p>
          <a:p>
            <a:endParaRPr lang="en-US" i="1" dirty="0" smtClean="0">
              <a:solidFill>
                <a:srgbClr val="7030A0"/>
              </a:solidFill>
              <a:latin typeface="Garamond" pitchFamily="18" charset="0"/>
            </a:endParaRPr>
          </a:p>
          <a:p>
            <a:endParaRPr lang="en-US" i="1" dirty="0" smtClean="0">
              <a:solidFill>
                <a:srgbClr val="7030A0"/>
              </a:solidFill>
              <a:latin typeface="Garamond" pitchFamily="18" charset="0"/>
            </a:endParaRPr>
          </a:p>
          <a:p>
            <a:endParaRPr lang="en-US" i="1" dirty="0" smtClean="0">
              <a:solidFill>
                <a:srgbClr val="7030A0"/>
              </a:solidFill>
              <a:latin typeface="Garamond" pitchFamily="18" charset="0"/>
            </a:endParaRPr>
          </a:p>
          <a:p>
            <a:endParaRPr lang="en-US" i="1" dirty="0" smtClean="0">
              <a:solidFill>
                <a:srgbClr val="7030A0"/>
              </a:solidFill>
              <a:latin typeface="Garamond" pitchFamily="18" charset="0"/>
            </a:endParaRPr>
          </a:p>
          <a:p>
            <a:r>
              <a:rPr lang="en-US" i="1" dirty="0" smtClean="0">
                <a:solidFill>
                  <a:srgbClr val="7030A0"/>
                </a:solidFill>
                <a:latin typeface="Garamond" pitchFamily="18" charset="0"/>
              </a:rPr>
              <a:t> </a:t>
            </a:r>
            <a:r>
              <a:rPr lang="en-US" dirty="0" smtClean="0">
                <a:solidFill>
                  <a:srgbClr val="7030A0"/>
                </a:solidFill>
                <a:latin typeface="Garamond" pitchFamily="18" charset="0"/>
              </a:rPr>
              <a:t> The advantage of the study of the </a:t>
            </a:r>
            <a:r>
              <a:rPr lang="en-US" dirty="0" smtClean="0">
                <a:solidFill>
                  <a:srgbClr val="FF0000"/>
                </a:solidFill>
                <a:latin typeface="Symbol" pitchFamily="18" charset="2"/>
              </a:rPr>
              <a:t>m</a:t>
            </a:r>
            <a:r>
              <a:rPr lang="en-US" dirty="0" smtClean="0">
                <a:solidFill>
                  <a:srgbClr val="FF0000"/>
                </a:solidFill>
                <a:latin typeface="Garamond" pitchFamily="18" charset="0"/>
                <a:sym typeface="Wingdings" pitchFamily="2" charset="2"/>
              </a:rPr>
              <a:t>-</a:t>
            </a:r>
            <a:r>
              <a:rPr lang="en-US" dirty="0" smtClean="0">
                <a:solidFill>
                  <a:srgbClr val="FF0000"/>
                </a:solidFill>
                <a:latin typeface="Garamond" pitchFamily="18" charset="0"/>
              </a:rPr>
              <a:t>e </a:t>
            </a:r>
            <a:r>
              <a:rPr lang="en-US" dirty="0" smtClean="0">
                <a:solidFill>
                  <a:srgbClr val="7030A0"/>
                </a:solidFill>
                <a:latin typeface="Garamond" pitchFamily="18" charset="0"/>
              </a:rPr>
              <a:t>conversion over the study of </a:t>
            </a:r>
            <a:r>
              <a:rPr lang="en-US" dirty="0" smtClean="0">
                <a:solidFill>
                  <a:srgbClr val="FF0000"/>
                </a:solidFill>
                <a:latin typeface="Symbol" pitchFamily="18" charset="2"/>
              </a:rPr>
              <a:t>m </a:t>
            </a:r>
            <a:r>
              <a:rPr lang="en-US" dirty="0" smtClean="0">
                <a:solidFill>
                  <a:srgbClr val="FF0000"/>
                </a:solidFill>
                <a:latin typeface="Symbol" pitchFamily="18" charset="2"/>
                <a:sym typeface="Wingdings" pitchFamily="2" charset="2"/>
              </a:rPr>
              <a:t></a:t>
            </a:r>
            <a:r>
              <a:rPr lang="en-US" dirty="0" smtClean="0">
                <a:solidFill>
                  <a:srgbClr val="FF0000"/>
                </a:solidFill>
                <a:latin typeface="Garamond" pitchFamily="18" charset="0"/>
              </a:rPr>
              <a:t>e </a:t>
            </a:r>
            <a:r>
              <a:rPr lang="en-US" dirty="0" smtClean="0">
                <a:solidFill>
                  <a:srgbClr val="FF0000"/>
                </a:solidFill>
                <a:latin typeface="Mathematica1" pitchFamily="2" charset="2"/>
              </a:rPr>
              <a:t>g</a:t>
            </a:r>
            <a:r>
              <a:rPr lang="en-US" dirty="0" smtClean="0">
                <a:solidFill>
                  <a:srgbClr val="7030A0"/>
                </a:solidFill>
                <a:latin typeface="Garamond" pitchFamily="18" charset="0"/>
              </a:rPr>
              <a:t> is that in the former case there is no need for performing the challenging photon polarization measurement. The drawback is the polarization of the initial muon. While the polarization of muon in the </a:t>
            </a:r>
            <a:r>
              <a:rPr lang="en-US" dirty="0" smtClean="0">
                <a:solidFill>
                  <a:srgbClr val="FF0000"/>
                </a:solidFill>
                <a:latin typeface="Symbol" pitchFamily="18" charset="2"/>
              </a:rPr>
              <a:t>m </a:t>
            </a:r>
            <a:r>
              <a:rPr lang="en-US" dirty="0" smtClean="0">
                <a:solidFill>
                  <a:srgbClr val="FF0000"/>
                </a:solidFill>
                <a:latin typeface="Symbol" pitchFamily="18" charset="2"/>
                <a:sym typeface="Wingdings" pitchFamily="2" charset="2"/>
              </a:rPr>
              <a:t></a:t>
            </a:r>
            <a:r>
              <a:rPr lang="en-US" dirty="0" smtClean="0">
                <a:solidFill>
                  <a:srgbClr val="FF0000"/>
                </a:solidFill>
                <a:latin typeface="Garamond" pitchFamily="18" charset="0"/>
              </a:rPr>
              <a:t>e </a:t>
            </a:r>
            <a:r>
              <a:rPr lang="en-US" dirty="0" smtClean="0">
                <a:solidFill>
                  <a:srgbClr val="FF0000"/>
                </a:solidFill>
                <a:latin typeface="Mathematica1" pitchFamily="2" charset="2"/>
              </a:rPr>
              <a:t>g</a:t>
            </a:r>
            <a:r>
              <a:rPr lang="en-US" dirty="0" smtClean="0">
                <a:solidFill>
                  <a:srgbClr val="7030A0"/>
                </a:solidFill>
                <a:latin typeface="Garamond" pitchFamily="18" charset="0"/>
              </a:rPr>
              <a:t>  experiments is close to 100%, the muons orbiting the nuclei (the muons  in the </a:t>
            </a:r>
            <a:r>
              <a:rPr lang="en-US" dirty="0" smtClean="0">
                <a:solidFill>
                  <a:srgbClr val="FF0000"/>
                </a:solidFill>
                <a:latin typeface="Symbol" pitchFamily="18" charset="2"/>
              </a:rPr>
              <a:t>m</a:t>
            </a:r>
            <a:r>
              <a:rPr lang="en-US" dirty="0" smtClean="0">
                <a:solidFill>
                  <a:srgbClr val="FF0000"/>
                </a:solidFill>
                <a:latin typeface="Garamond" pitchFamily="18" charset="0"/>
                <a:sym typeface="Wingdings" pitchFamily="2" charset="2"/>
              </a:rPr>
              <a:t>-</a:t>
            </a:r>
            <a:r>
              <a:rPr lang="en-US" dirty="0" smtClean="0">
                <a:solidFill>
                  <a:srgbClr val="FF0000"/>
                </a:solidFill>
                <a:latin typeface="Garamond" pitchFamily="18" charset="0"/>
              </a:rPr>
              <a:t>e </a:t>
            </a:r>
            <a:r>
              <a:rPr lang="en-US" dirty="0" smtClean="0">
                <a:solidFill>
                  <a:srgbClr val="7030A0"/>
                </a:solidFill>
                <a:latin typeface="Garamond" pitchFamily="18" charset="0"/>
              </a:rPr>
              <a:t>conversion experiments) suffer from low polarization of 16% or lower. In this paper, we take </a:t>
            </a:r>
          </a:p>
          <a:p>
            <a:r>
              <a:rPr lang="en-US" dirty="0" smtClean="0">
                <a:solidFill>
                  <a:srgbClr val="7030A0"/>
                </a:solidFill>
                <a:latin typeface="Garamond" pitchFamily="18" charset="0"/>
              </a:rPr>
              <a:t>For any given  value of          , our results can be simply re-scaled.</a:t>
            </a:r>
            <a:endParaRPr lang="en-US" dirty="0" smtClean="0">
              <a:latin typeface="Garamond" pitchFamily="18" charset="0"/>
            </a:endParaRPr>
          </a:p>
        </p:txBody>
      </p:sp>
      <p:pic>
        <p:nvPicPr>
          <p:cNvPr id="9" name="Picture 7"/>
          <p:cNvPicPr>
            <a:picLocks noChangeAspect="1" noChangeArrowheads="1"/>
          </p:cNvPicPr>
          <p:nvPr/>
        </p:nvPicPr>
        <p:blipFill>
          <a:blip r:embed="rId3"/>
          <a:srcRect/>
          <a:stretch>
            <a:fillRect/>
          </a:stretch>
        </p:blipFill>
        <p:spPr bwMode="auto">
          <a:xfrm>
            <a:off x="2362200" y="1219200"/>
            <a:ext cx="4514851" cy="66675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10" name="Picture 8"/>
          <p:cNvPicPr>
            <a:picLocks noChangeAspect="1" noChangeArrowheads="1"/>
          </p:cNvPicPr>
          <p:nvPr/>
        </p:nvPicPr>
        <p:blipFill>
          <a:blip r:embed="rId4"/>
          <a:srcRect/>
          <a:stretch>
            <a:fillRect/>
          </a:stretch>
        </p:blipFill>
        <p:spPr bwMode="auto">
          <a:xfrm>
            <a:off x="2057400" y="2133600"/>
            <a:ext cx="5257800" cy="167640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31746" name="Picture 2"/>
          <p:cNvPicPr>
            <a:picLocks noChangeAspect="1" noChangeArrowheads="1"/>
          </p:cNvPicPr>
          <p:nvPr/>
        </p:nvPicPr>
        <p:blipFill>
          <a:blip r:embed="rId5"/>
          <a:srcRect/>
          <a:stretch>
            <a:fillRect/>
          </a:stretch>
        </p:blipFill>
        <p:spPr bwMode="auto">
          <a:xfrm>
            <a:off x="6400800" y="5505450"/>
            <a:ext cx="914400" cy="209550"/>
          </a:xfrm>
          <a:prstGeom prst="rect">
            <a:avLst/>
          </a:prstGeom>
          <a:noFill/>
          <a:ln w="9525">
            <a:noFill/>
            <a:miter lim="800000"/>
            <a:headEnd/>
            <a:tailEnd/>
          </a:ln>
          <a:effectLst/>
        </p:spPr>
      </p:pic>
      <p:pic>
        <p:nvPicPr>
          <p:cNvPr id="31747" name="Picture 3"/>
          <p:cNvPicPr>
            <a:picLocks noChangeAspect="1" noChangeArrowheads="1"/>
          </p:cNvPicPr>
          <p:nvPr/>
        </p:nvPicPr>
        <p:blipFill>
          <a:blip r:embed="rId6"/>
          <a:srcRect/>
          <a:stretch>
            <a:fillRect/>
          </a:stretch>
        </p:blipFill>
        <p:spPr bwMode="auto">
          <a:xfrm>
            <a:off x="2895600" y="5791200"/>
            <a:ext cx="352425" cy="2476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1600" y="838200"/>
            <a:ext cx="6858000" cy="523220"/>
          </a:xfrm>
          <a:prstGeom prst="rect">
            <a:avLst/>
          </a:prstGeom>
        </p:spPr>
        <p:txBody>
          <a:bodyPr wrap="square">
            <a:spAutoFit/>
          </a:bodyPr>
          <a:lstStyle/>
          <a:p>
            <a:r>
              <a:rPr lang="en-US" sz="2800" dirty="0" smtClean="0">
                <a:solidFill>
                  <a:srgbClr val="00B050"/>
                </a:solidFill>
                <a:latin typeface="Garamond" pitchFamily="18" charset="0"/>
              </a:rPr>
              <a:t>Effects of the CP-violating phases of MSSM</a:t>
            </a:r>
            <a:endParaRPr lang="en-US" sz="2800" dirty="0">
              <a:solidFill>
                <a:srgbClr val="00B050"/>
              </a:solidFill>
              <a:latin typeface="Garamond" pitchFamily="18" charset="0"/>
            </a:endParaRPr>
          </a:p>
        </p:txBody>
      </p:sp>
      <p:sp>
        <p:nvSpPr>
          <p:cNvPr id="5" name="Rectangle 13"/>
          <p:cNvSpPr>
            <a:spLocks noChangeArrowheads="1"/>
          </p:cNvSpPr>
          <p:nvPr/>
        </p:nvSpPr>
        <p:spPr bwMode="auto">
          <a:xfrm>
            <a:off x="533400" y="1447800"/>
            <a:ext cx="8153400" cy="369332"/>
          </a:xfrm>
          <a:prstGeom prst="rect">
            <a:avLst/>
          </a:prstGeom>
          <a:noFill/>
          <a:ln w="9525">
            <a:noFill/>
            <a:miter lim="800000"/>
            <a:headEnd/>
            <a:tailEnd/>
          </a:ln>
        </p:spPr>
        <p:txBody>
          <a:bodyPr>
            <a:spAutoFit/>
          </a:bodyPr>
          <a:lstStyle/>
          <a:p>
            <a:r>
              <a:rPr lang="en-US" b="1" i="1" dirty="0" smtClean="0">
                <a:solidFill>
                  <a:srgbClr val="7030A0"/>
                </a:solidFill>
                <a:latin typeface="Garamond" pitchFamily="18" charset="0"/>
              </a:rPr>
              <a:t>W</a:t>
            </a:r>
            <a:r>
              <a:rPr lang="en-US" b="1" i="1" dirty="0" smtClean="0">
                <a:solidFill>
                  <a:srgbClr val="7030A0"/>
                </a:solidFill>
                <a:latin typeface="Garamond" pitchFamily="18" charset="0"/>
              </a:rPr>
              <a:t>e </a:t>
            </a:r>
            <a:r>
              <a:rPr lang="en-US" b="1" i="1" dirty="0">
                <a:solidFill>
                  <a:srgbClr val="7030A0"/>
                </a:solidFill>
                <a:latin typeface="Garamond" pitchFamily="18" charset="0"/>
              </a:rPr>
              <a:t>consider the  minimal Supersymmetric Standard Model with superpotential:</a:t>
            </a:r>
          </a:p>
        </p:txBody>
      </p:sp>
      <p:sp>
        <p:nvSpPr>
          <p:cNvPr id="6" name="Text Box 5"/>
          <p:cNvSpPr txBox="1">
            <a:spLocks noChangeArrowheads="1"/>
          </p:cNvSpPr>
          <p:nvPr/>
        </p:nvSpPr>
        <p:spPr bwMode="auto">
          <a:xfrm>
            <a:off x="457200" y="2971800"/>
            <a:ext cx="8458200" cy="400110"/>
          </a:xfrm>
          <a:prstGeom prst="rect">
            <a:avLst/>
          </a:prstGeom>
          <a:solidFill>
            <a:schemeClr val="bg1"/>
          </a:solidFill>
          <a:ln w="9525">
            <a:solidFill>
              <a:schemeClr val="accent4">
                <a:lumMod val="60000"/>
                <a:lumOff val="40000"/>
              </a:schemeClr>
            </a:solidFill>
            <a:miter lim="800000"/>
            <a:headEnd/>
            <a:tailEnd/>
          </a:ln>
        </p:spPr>
        <p:txBody>
          <a:bodyPr>
            <a:spAutoFit/>
          </a:bodyPr>
          <a:lstStyle/>
          <a:p>
            <a:r>
              <a:rPr lang="en-US" sz="2000" b="1" dirty="0">
                <a:solidFill>
                  <a:srgbClr val="7030A0"/>
                </a:solidFill>
                <a:latin typeface="Garamond" pitchFamily="18" charset="0"/>
              </a:rPr>
              <a:t>The  soft supersymmetry breaking at the electroweak scale</a:t>
            </a:r>
          </a:p>
        </p:txBody>
      </p:sp>
      <p:pic>
        <p:nvPicPr>
          <p:cNvPr id="7" name="Picture 3"/>
          <p:cNvPicPr>
            <a:picLocks noChangeAspect="1" noChangeArrowheads="1"/>
          </p:cNvPicPr>
          <p:nvPr/>
        </p:nvPicPr>
        <p:blipFill>
          <a:blip r:embed="rId3"/>
          <a:srcRect/>
          <a:stretch>
            <a:fillRect/>
          </a:stretch>
        </p:blipFill>
        <p:spPr bwMode="auto">
          <a:xfrm>
            <a:off x="990600" y="2057400"/>
            <a:ext cx="6477000" cy="725488"/>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8" name="Picture 10"/>
          <p:cNvPicPr>
            <a:picLocks noChangeAspect="1" noChangeArrowheads="1"/>
          </p:cNvPicPr>
          <p:nvPr/>
        </p:nvPicPr>
        <p:blipFill>
          <a:blip r:embed="rId4"/>
          <a:srcRect/>
          <a:stretch>
            <a:fillRect/>
          </a:stretch>
        </p:blipFill>
        <p:spPr bwMode="auto">
          <a:xfrm>
            <a:off x="228600" y="3429000"/>
            <a:ext cx="8763000" cy="2133600"/>
          </a:xfrm>
          <a:prstGeom prst="rect">
            <a:avLst/>
          </a:prstGeom>
          <a:solidFill>
            <a:srgbClr val="92D05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9" name="Rectangle 8"/>
          <p:cNvSpPr/>
          <p:nvPr/>
        </p:nvSpPr>
        <p:spPr>
          <a:xfrm>
            <a:off x="533400" y="5678269"/>
            <a:ext cx="8229600" cy="923330"/>
          </a:xfrm>
          <a:prstGeom prst="rect">
            <a:avLst/>
          </a:prstGeom>
        </p:spPr>
        <p:txBody>
          <a:bodyPr wrap="square">
            <a:spAutoFit/>
          </a:bodyPr>
          <a:lstStyle/>
          <a:p>
            <a:r>
              <a:rPr lang="en-US" dirty="0" smtClean="0">
                <a:solidFill>
                  <a:srgbClr val="7030A0"/>
                </a:solidFill>
                <a:latin typeface="Garamond" pitchFamily="18" charset="0"/>
              </a:rPr>
              <a:t>After electroweak symmetry breaking          gives rise to LFV masses:</a:t>
            </a:r>
          </a:p>
          <a:p>
            <a:endParaRPr lang="en-US" dirty="0" smtClean="0">
              <a:solidFill>
                <a:srgbClr val="7030A0"/>
              </a:solidFill>
              <a:latin typeface="Garamond" pitchFamily="18" charset="0"/>
            </a:endParaRPr>
          </a:p>
          <a:p>
            <a:r>
              <a:rPr lang="en-US" dirty="0" smtClean="0">
                <a:solidFill>
                  <a:srgbClr val="7030A0"/>
                </a:solidFill>
                <a:latin typeface="Garamond" pitchFamily="18" charset="0"/>
              </a:rPr>
              <a:t>                                                       </a:t>
            </a:r>
            <a:endParaRPr lang="en-US" dirty="0">
              <a:solidFill>
                <a:srgbClr val="7030A0"/>
              </a:solidFill>
              <a:latin typeface="Garamond" pitchFamily="18" charset="0"/>
            </a:endParaRPr>
          </a:p>
        </p:txBody>
      </p:sp>
      <p:pic>
        <p:nvPicPr>
          <p:cNvPr id="3074" name="Picture 2"/>
          <p:cNvPicPr>
            <a:picLocks noChangeAspect="1" noChangeArrowheads="1"/>
          </p:cNvPicPr>
          <p:nvPr/>
        </p:nvPicPr>
        <p:blipFill>
          <a:blip r:embed="rId5"/>
          <a:srcRect/>
          <a:stretch>
            <a:fillRect/>
          </a:stretch>
        </p:blipFill>
        <p:spPr bwMode="auto">
          <a:xfrm>
            <a:off x="4024313" y="5715000"/>
            <a:ext cx="395287" cy="304936"/>
          </a:xfrm>
          <a:prstGeom prst="rect">
            <a:avLst/>
          </a:prstGeom>
          <a:noFill/>
          <a:ln w="9525">
            <a:noFill/>
            <a:miter lim="800000"/>
            <a:headEnd/>
            <a:tailEnd/>
          </a:ln>
          <a:effectLst/>
        </p:spPr>
      </p:pic>
      <p:pic>
        <p:nvPicPr>
          <p:cNvPr id="3075" name="Picture 3"/>
          <p:cNvPicPr>
            <a:picLocks noChangeAspect="1" noChangeArrowheads="1"/>
          </p:cNvPicPr>
          <p:nvPr/>
        </p:nvPicPr>
        <p:blipFill>
          <a:blip r:embed="rId6"/>
          <a:srcRect/>
          <a:stretch>
            <a:fillRect/>
          </a:stretch>
        </p:blipFill>
        <p:spPr bwMode="auto">
          <a:xfrm>
            <a:off x="609600" y="6172200"/>
            <a:ext cx="2876550" cy="34290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838200" y="5257800"/>
            <a:ext cx="7239000" cy="1219200"/>
            <a:chOff x="838200" y="5257800"/>
            <a:chExt cx="7239000" cy="1219200"/>
          </a:xfrm>
        </p:grpSpPr>
        <p:sp>
          <p:nvSpPr>
            <p:cNvPr id="10" name="Cloud Callout 9"/>
            <p:cNvSpPr/>
            <p:nvPr/>
          </p:nvSpPr>
          <p:spPr>
            <a:xfrm>
              <a:off x="838200" y="5257800"/>
              <a:ext cx="7239000" cy="1219200"/>
            </a:xfrm>
            <a:prstGeom prst="cloudCallout">
              <a:avLst>
                <a:gd name="adj1" fmla="val -69"/>
                <a:gd name="adj2" fmla="val -56678"/>
              </a:avLst>
            </a:prstGeom>
            <a:solidFill>
              <a:schemeClr val="bg1">
                <a:lumMod val="95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7030A0"/>
                  </a:solidFill>
                  <a:latin typeface="Garamond" pitchFamily="18" charset="0"/>
                </a:rPr>
                <a:t> </a:t>
              </a:r>
              <a:r>
                <a:rPr lang="en-US" dirty="0" smtClean="0">
                  <a:solidFill>
                    <a:schemeClr val="tx1"/>
                  </a:solidFill>
                  <a:latin typeface="Garamond" pitchFamily="18" charset="0"/>
                </a:rPr>
                <a:t>Figure.1-2 shows                                                                 versus phase </a:t>
              </a:r>
              <a:r>
                <a:rPr lang="en-US" dirty="0" smtClean="0">
                  <a:solidFill>
                    <a:schemeClr val="tx1"/>
                  </a:solidFill>
                </a:rPr>
                <a:t>A</a:t>
              </a:r>
              <a:r>
                <a:rPr lang="en-US" baseline="-25000" dirty="0" smtClean="0">
                  <a:solidFill>
                    <a:schemeClr val="tx1"/>
                  </a:solidFill>
                  <a:latin typeface="Mathematica1" pitchFamily="2" charset="2"/>
                </a:rPr>
                <a:t>m</a:t>
              </a:r>
              <a:r>
                <a:rPr lang="en-US" dirty="0" smtClean="0">
                  <a:solidFill>
                    <a:schemeClr val="tx1"/>
                  </a:solidFill>
                  <a:latin typeface="Garamond" pitchFamily="18" charset="0"/>
                </a:rPr>
                <a:t> and  phases of LFV elements.</a:t>
              </a:r>
              <a:endParaRPr lang="en-US" dirty="0">
                <a:solidFill>
                  <a:schemeClr val="tx1"/>
                </a:solidFill>
                <a:latin typeface="Garamond" pitchFamily="18" charset="0"/>
              </a:endParaRPr>
            </a:p>
          </p:txBody>
        </p:sp>
        <p:pic>
          <p:nvPicPr>
            <p:cNvPr id="4100" name="Picture 4"/>
            <p:cNvPicPr>
              <a:picLocks noChangeAspect="1" noChangeArrowheads="1"/>
            </p:cNvPicPr>
            <p:nvPr/>
          </p:nvPicPr>
          <p:blipFill>
            <a:blip r:embed="rId3"/>
            <a:srcRect/>
            <a:stretch>
              <a:fillRect/>
            </a:stretch>
          </p:blipFill>
          <p:spPr bwMode="auto">
            <a:xfrm>
              <a:off x="3657600" y="5562600"/>
              <a:ext cx="3571875" cy="285750"/>
            </a:xfrm>
            <a:prstGeom prst="rect">
              <a:avLst/>
            </a:prstGeom>
            <a:noFill/>
            <a:ln w="9525">
              <a:noFill/>
              <a:miter lim="800000"/>
              <a:headEnd/>
              <a:tailEnd/>
            </a:ln>
            <a:effectLst/>
          </p:spPr>
        </p:pic>
      </p:grpSp>
      <p:sp>
        <p:nvSpPr>
          <p:cNvPr id="6" name="Rounded Rectangular Callout 5"/>
          <p:cNvSpPr/>
          <p:nvPr/>
        </p:nvSpPr>
        <p:spPr>
          <a:xfrm>
            <a:off x="4876800" y="1066800"/>
            <a:ext cx="4191000" cy="1905000"/>
          </a:xfrm>
          <a:prstGeom prst="wedgeRoundRectCallout">
            <a:avLst>
              <a:gd name="adj1" fmla="val 53284"/>
              <a:gd name="adj2" fmla="val -68292"/>
              <a:gd name="adj3" fmla="val 16667"/>
            </a:avLst>
          </a:prstGeom>
          <a:solidFill>
            <a:srgbClr val="FFFF99"/>
          </a:solidFill>
          <a:ln>
            <a:solidFill>
              <a:srgbClr val="FFA7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Garamond" pitchFamily="18" charset="0"/>
              </a:rPr>
              <a:t>The CP-violating phases that can study in the polarizations are the phases of</a:t>
            </a:r>
            <a:r>
              <a:rPr lang="en-US" dirty="0" smtClean="0">
                <a:solidFill>
                  <a:srgbClr val="7030A0"/>
                </a:solidFill>
              </a:rPr>
              <a:t> A</a:t>
            </a:r>
            <a:r>
              <a:rPr lang="en-US" baseline="-25000" dirty="0" smtClean="0">
                <a:solidFill>
                  <a:srgbClr val="7030A0"/>
                </a:solidFill>
              </a:rPr>
              <a:t>i</a:t>
            </a:r>
            <a:r>
              <a:rPr lang="en-US" dirty="0" smtClean="0">
                <a:solidFill>
                  <a:srgbClr val="7030A0"/>
                </a:solidFill>
                <a:latin typeface="Garamond" pitchFamily="18" charset="0"/>
              </a:rPr>
              <a:t>  the </a:t>
            </a:r>
            <a:r>
              <a:rPr lang="en-US" dirty="0" smtClean="0">
                <a:solidFill>
                  <a:srgbClr val="7030A0"/>
                </a:solidFill>
                <a:latin typeface="Mathematica1" pitchFamily="2" charset="2"/>
              </a:rPr>
              <a:t>m</a:t>
            </a:r>
            <a:r>
              <a:rPr lang="en-US" dirty="0" smtClean="0">
                <a:solidFill>
                  <a:srgbClr val="7030A0"/>
                </a:solidFill>
                <a:latin typeface="Garamond" pitchFamily="18" charset="0"/>
              </a:rPr>
              <a:t>-term, </a:t>
            </a:r>
            <a:r>
              <a:rPr lang="en-US" i="1" dirty="0" smtClean="0">
                <a:solidFill>
                  <a:srgbClr val="7030A0"/>
                </a:solidFill>
                <a:latin typeface="Garamond" pitchFamily="18" charset="0"/>
              </a:rPr>
              <a:t>M</a:t>
            </a:r>
            <a:r>
              <a:rPr lang="en-US" i="1" baseline="-25000" dirty="0" smtClean="0">
                <a:solidFill>
                  <a:srgbClr val="7030A0"/>
                </a:solidFill>
                <a:latin typeface="Garamond" pitchFamily="18" charset="0"/>
              </a:rPr>
              <a:t>1  </a:t>
            </a:r>
            <a:r>
              <a:rPr lang="en-US" dirty="0" smtClean="0">
                <a:solidFill>
                  <a:srgbClr val="7030A0"/>
                </a:solidFill>
                <a:latin typeface="Garamond" pitchFamily="18" charset="0"/>
              </a:rPr>
              <a:t>(the </a:t>
            </a:r>
            <a:r>
              <a:rPr lang="en-US" dirty="0" err="1" smtClean="0">
                <a:solidFill>
                  <a:srgbClr val="7030A0"/>
                </a:solidFill>
                <a:latin typeface="Garamond" pitchFamily="18" charset="0"/>
              </a:rPr>
              <a:t>Bino</a:t>
            </a:r>
            <a:r>
              <a:rPr lang="en-US" dirty="0" smtClean="0">
                <a:solidFill>
                  <a:srgbClr val="7030A0"/>
                </a:solidFill>
                <a:latin typeface="Garamond" pitchFamily="18" charset="0"/>
              </a:rPr>
              <a:t> mass) and phases of LFV elements of mass matrices in soft supersymmetry breaking Lagrangian</a:t>
            </a:r>
            <a:endParaRPr lang="en-US" dirty="0"/>
          </a:p>
        </p:txBody>
      </p:sp>
      <p:sp>
        <p:nvSpPr>
          <p:cNvPr id="7" name="Rounded Rectangular Callout 6"/>
          <p:cNvSpPr/>
          <p:nvPr/>
        </p:nvSpPr>
        <p:spPr>
          <a:xfrm>
            <a:off x="152400" y="1066800"/>
            <a:ext cx="4648200" cy="1905000"/>
          </a:xfrm>
          <a:prstGeom prst="wedgeRoundRectCallout">
            <a:avLst>
              <a:gd name="adj1" fmla="val -48121"/>
              <a:gd name="adj2" fmla="val -76541"/>
              <a:gd name="adj3" fmla="val 16667"/>
            </a:avLst>
          </a:prstGeom>
          <a:solidFill>
            <a:schemeClr val="accent2">
              <a:lumMod val="20000"/>
              <a:lumOff val="8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7030A0"/>
                </a:solidFill>
                <a:latin typeface="Garamond" pitchFamily="18" charset="0"/>
              </a:rPr>
              <a:t>The strong bound on the electric dipole moment of the electron implies  strong bounds on the phases of </a:t>
            </a:r>
            <a:r>
              <a:rPr lang="en-US" dirty="0" err="1" smtClean="0">
                <a:solidFill>
                  <a:srgbClr val="7030A0"/>
                </a:solidFill>
              </a:rPr>
              <a:t>A</a:t>
            </a:r>
            <a:r>
              <a:rPr lang="en-US" baseline="-25000" dirty="0" err="1" smtClean="0">
                <a:solidFill>
                  <a:srgbClr val="7030A0"/>
                </a:solidFill>
              </a:rPr>
              <a:t>e</a:t>
            </a:r>
            <a:r>
              <a:rPr lang="en-US" dirty="0" smtClean="0">
                <a:solidFill>
                  <a:srgbClr val="7030A0"/>
                </a:solidFill>
              </a:rPr>
              <a:t> </a:t>
            </a:r>
            <a:r>
              <a:rPr lang="en-US" dirty="0" smtClean="0">
                <a:solidFill>
                  <a:srgbClr val="7030A0"/>
                </a:solidFill>
                <a:latin typeface="Garamond" pitchFamily="18" charset="0"/>
              </a:rPr>
              <a:t>, </a:t>
            </a:r>
            <a:r>
              <a:rPr lang="en-US" dirty="0" smtClean="0">
                <a:solidFill>
                  <a:srgbClr val="7030A0"/>
                </a:solidFill>
                <a:latin typeface="Mathematica1" pitchFamily="2" charset="2"/>
              </a:rPr>
              <a:t>m</a:t>
            </a:r>
            <a:r>
              <a:rPr lang="en-US" dirty="0" smtClean="0">
                <a:solidFill>
                  <a:srgbClr val="7030A0"/>
                </a:solidFill>
                <a:latin typeface="Garamond" pitchFamily="18" charset="0"/>
              </a:rPr>
              <a:t> and M</a:t>
            </a:r>
            <a:r>
              <a:rPr lang="en-US" baseline="-25000" dirty="0" smtClean="0">
                <a:solidFill>
                  <a:srgbClr val="7030A0"/>
                </a:solidFill>
              </a:rPr>
              <a:t>1</a:t>
            </a:r>
            <a:r>
              <a:rPr lang="en-US" dirty="0" smtClean="0">
                <a:solidFill>
                  <a:srgbClr val="7030A0"/>
                </a:solidFill>
                <a:latin typeface="Garamond" pitchFamily="18" charset="0"/>
              </a:rPr>
              <a:t>. For this reason, we  set the phases of these parameters equal to zero and focus on the effects of the phases of </a:t>
            </a:r>
            <a:r>
              <a:rPr lang="en-US" dirty="0" smtClean="0">
                <a:solidFill>
                  <a:srgbClr val="7030A0"/>
                </a:solidFill>
              </a:rPr>
              <a:t>A</a:t>
            </a:r>
            <a:r>
              <a:rPr lang="en-US" baseline="-25000" dirty="0" smtClean="0">
                <a:solidFill>
                  <a:srgbClr val="7030A0"/>
                </a:solidFill>
                <a:latin typeface="Mathematica1" pitchFamily="2" charset="2"/>
              </a:rPr>
              <a:t>m</a:t>
            </a:r>
            <a:r>
              <a:rPr lang="en-US" dirty="0" smtClean="0">
                <a:solidFill>
                  <a:srgbClr val="7030A0"/>
                </a:solidFill>
                <a:latin typeface="Garamond" pitchFamily="18" charset="0"/>
              </a:rPr>
              <a:t> and the LFV elements of mass matrices.</a:t>
            </a:r>
          </a:p>
        </p:txBody>
      </p:sp>
      <p:sp>
        <p:nvSpPr>
          <p:cNvPr id="8" name="Rounded Rectangle 7"/>
          <p:cNvSpPr/>
          <p:nvPr/>
        </p:nvSpPr>
        <p:spPr>
          <a:xfrm>
            <a:off x="533400" y="3200400"/>
            <a:ext cx="8153400" cy="609600"/>
          </a:xfrm>
          <a:prstGeom prst="roundRect">
            <a:avLst/>
          </a:prstGeom>
          <a:solidFill>
            <a:schemeClr val="accent6">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Garamond" pitchFamily="18" charset="0"/>
              </a:rPr>
              <a:t>We focus on the effects of the </a:t>
            </a:r>
            <a:r>
              <a:rPr lang="en-US" dirty="0" err="1" smtClean="0">
                <a:solidFill>
                  <a:srgbClr val="7030A0"/>
                </a:solidFill>
                <a:latin typeface="Garamond" pitchFamily="18" charset="0"/>
              </a:rPr>
              <a:t>e</a:t>
            </a:r>
            <a:r>
              <a:rPr lang="en-US" dirty="0" err="1" smtClean="0">
                <a:solidFill>
                  <a:srgbClr val="7030A0"/>
                </a:solidFill>
                <a:latin typeface="Mathematica1" pitchFamily="2" charset="2"/>
              </a:rPr>
              <a:t>m</a:t>
            </a:r>
            <a:r>
              <a:rPr lang="en-US" dirty="0" smtClean="0">
                <a:solidFill>
                  <a:srgbClr val="7030A0"/>
                </a:solidFill>
                <a:latin typeface="Garamond" pitchFamily="18" charset="0"/>
              </a:rPr>
              <a:t> elements. Effects of e</a:t>
            </a:r>
            <a:r>
              <a:rPr lang="en-US" dirty="0" smtClean="0">
                <a:solidFill>
                  <a:srgbClr val="7030A0"/>
                </a:solidFill>
                <a:latin typeface="Mathematica1" pitchFamily="2" charset="2"/>
              </a:rPr>
              <a:t>t</a:t>
            </a:r>
            <a:r>
              <a:rPr lang="en-US" dirty="0" smtClean="0">
                <a:solidFill>
                  <a:srgbClr val="7030A0"/>
                </a:solidFill>
                <a:latin typeface="Garamond" pitchFamily="18" charset="0"/>
              </a:rPr>
              <a:t>  and </a:t>
            </a:r>
            <a:r>
              <a:rPr lang="en-US" dirty="0" err="1" smtClean="0">
                <a:solidFill>
                  <a:srgbClr val="7030A0"/>
                </a:solidFill>
                <a:latin typeface="Mathematica1" pitchFamily="2" charset="2"/>
              </a:rPr>
              <a:t>mt</a:t>
            </a:r>
            <a:r>
              <a:rPr lang="en-US" dirty="0" smtClean="0">
                <a:solidFill>
                  <a:srgbClr val="7030A0"/>
                </a:solidFill>
                <a:latin typeface="Garamond" pitchFamily="18" charset="0"/>
              </a:rPr>
              <a:t> elements will be explored elsewhere.</a:t>
            </a:r>
            <a:endParaRPr lang="en-US" dirty="0"/>
          </a:p>
        </p:txBody>
      </p:sp>
      <p:sp>
        <p:nvSpPr>
          <p:cNvPr id="9" name="Rounded Rectangle 8"/>
          <p:cNvSpPr/>
          <p:nvPr/>
        </p:nvSpPr>
        <p:spPr>
          <a:xfrm>
            <a:off x="609600" y="3962400"/>
            <a:ext cx="7924800" cy="990600"/>
          </a:xfrm>
          <a:prstGeom prst="roundRect">
            <a:avLst/>
          </a:prstGeom>
          <a:solidFill>
            <a:srgbClr val="9CFA9E"/>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Garamond" pitchFamily="18" charset="0"/>
              </a:rPr>
              <a:t>We have chosen the mass spectra corresponding to the P3 benchmark which has been proposed in</a:t>
            </a:r>
            <a:r>
              <a:rPr lang="en-US" dirty="0" smtClean="0">
                <a:solidFill>
                  <a:schemeClr val="accent3">
                    <a:lumMod val="75000"/>
                  </a:schemeClr>
                </a:solidFill>
                <a:latin typeface="Garamond" pitchFamily="18" charset="0"/>
              </a:rPr>
              <a:t> [arXiv:0709.0098</a:t>
            </a:r>
            <a:r>
              <a:rPr lang="en-US" dirty="0" smtClean="0">
                <a:solidFill>
                  <a:schemeClr val="accent6"/>
                </a:solidFill>
                <a:latin typeface="Garamond" pitchFamily="18" charset="0"/>
              </a:rPr>
              <a:t>]. </a:t>
            </a:r>
            <a:r>
              <a:rPr lang="en-US" dirty="0" smtClean="0">
                <a:solidFill>
                  <a:srgbClr val="7030A0"/>
                </a:solidFill>
                <a:latin typeface="Garamond" pitchFamily="18" charset="0"/>
              </a:rPr>
              <a:t>We have however let </a:t>
            </a:r>
            <a:r>
              <a:rPr lang="en-US" dirty="0" err="1" smtClean="0">
                <a:solidFill>
                  <a:srgbClr val="7030A0"/>
                </a:solidFill>
              </a:rPr>
              <a:t>A</a:t>
            </a:r>
            <a:r>
              <a:rPr lang="en-US" baseline="-25000" dirty="0" err="1" smtClean="0">
                <a:solidFill>
                  <a:srgbClr val="7030A0"/>
                </a:solidFill>
              </a:rPr>
              <a:t>e</a:t>
            </a:r>
            <a:r>
              <a:rPr lang="en-US" dirty="0" smtClean="0">
                <a:solidFill>
                  <a:srgbClr val="7030A0"/>
                </a:solidFill>
                <a:latin typeface="Garamond" pitchFamily="18" charset="0"/>
              </a:rPr>
              <a:t> and </a:t>
            </a:r>
            <a:r>
              <a:rPr lang="en-US" dirty="0" smtClean="0">
                <a:solidFill>
                  <a:srgbClr val="7030A0"/>
                </a:solidFill>
              </a:rPr>
              <a:t>A</a:t>
            </a:r>
            <a:r>
              <a:rPr lang="en-US" baseline="-25000" dirty="0" smtClean="0">
                <a:solidFill>
                  <a:srgbClr val="7030A0"/>
                </a:solidFill>
                <a:latin typeface="Mathematica1" pitchFamily="2" charset="2"/>
              </a:rPr>
              <a:t>m</a:t>
            </a:r>
            <a:r>
              <a:rPr lang="en-US" dirty="0" smtClean="0">
                <a:solidFill>
                  <a:srgbClr val="7030A0"/>
                </a:solidFill>
                <a:latin typeface="Mathematica1" pitchFamily="2" charset="2"/>
              </a:rPr>
              <a:t> </a:t>
            </a:r>
            <a:r>
              <a:rPr lang="en-US" dirty="0" smtClean="0">
                <a:solidFill>
                  <a:srgbClr val="7030A0"/>
                </a:solidFill>
                <a:latin typeface="Garamond" pitchFamily="18" charset="0"/>
              </a:rPr>
              <a:t>deviate from the corresponding  values at the benchmark P3.</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800" decel="100000"/>
                                        <p:tgtEl>
                                          <p:spTgt spid="6"/>
                                        </p:tgtEl>
                                      </p:cBhvr>
                                    </p:animEffect>
                                    <p:anim calcmode="lin" valueType="num">
                                      <p:cBhvr>
                                        <p:cTn id="8" dur="800" decel="100000" fill="hold"/>
                                        <p:tgtEl>
                                          <p:spTgt spid="6"/>
                                        </p:tgtEl>
                                        <p:attrNameLst>
                                          <p:attrName>style.rotation</p:attrName>
                                        </p:attrNameLst>
                                      </p:cBhvr>
                                      <p:tavLst>
                                        <p:tav tm="0">
                                          <p:val>
                                            <p:fltVal val="-90"/>
                                          </p:val>
                                        </p:tav>
                                        <p:tav tm="100000">
                                          <p:val>
                                            <p:fltVal val="0"/>
                                          </p:val>
                                        </p:tav>
                                      </p:tavLst>
                                    </p:anim>
                                    <p:anim calcmode="lin" valueType="num">
                                      <p:cBhvr>
                                        <p:cTn id="9" dur="800" decel="100000" fill="hold"/>
                                        <p:tgtEl>
                                          <p:spTgt spid="6"/>
                                        </p:tgtEl>
                                        <p:attrNameLst>
                                          <p:attrName>ppt_x</p:attrName>
                                        </p:attrNameLst>
                                      </p:cBhvr>
                                      <p:tavLst>
                                        <p:tav tm="0">
                                          <p:val>
                                            <p:strVal val="#ppt_x+0.4"/>
                                          </p:val>
                                        </p:tav>
                                        <p:tav tm="100000">
                                          <p:val>
                                            <p:strVal val="#ppt_x-0.05"/>
                                          </p:val>
                                        </p:tav>
                                      </p:tavLst>
                                    </p:anim>
                                    <p:anim calcmode="lin" valueType="num">
                                      <p:cBhvr>
                                        <p:cTn id="10" dur="800" decel="100000" fill="hold"/>
                                        <p:tgtEl>
                                          <p:spTgt spid="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ppt_x</p:attrName>
                                        </p:attrNameLst>
                                      </p:cBhvr>
                                      <p:tavLst>
                                        <p:tav tm="0">
                                          <p:val>
                                            <p:strVal val="#ppt_x-.2"/>
                                          </p:val>
                                        </p:tav>
                                        <p:tav tm="100000">
                                          <p:val>
                                            <p:strVal val="#ppt_x"/>
                                          </p:val>
                                        </p:tav>
                                      </p:tavLst>
                                    </p:anim>
                                    <p:anim calcmode="lin" valueType="num">
                                      <p:cBhvr>
                                        <p:cTn id="1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9" dur="1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ox(in)">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box(in)">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25" presetClass="entr" presetSubtype="0" fill="hold"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p:cTn id="34"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35"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36"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37" dur="1000" fill="hold"/>
                                        <p:tgtEl>
                                          <p:spTgt spid="11"/>
                                        </p:tgtEl>
                                        <p:attrNameLst>
                                          <p:attrName>ppt_h</p:attrName>
                                        </p:attrNameLst>
                                      </p:cBhvr>
                                      <p:tavLst>
                                        <p:tav tm="0">
                                          <p:val>
                                            <p:strVal val="#ppt_h"/>
                                          </p:val>
                                        </p:tav>
                                        <p:tav tm="100000">
                                          <p:val>
                                            <p:strVal val="#ppt_h"/>
                                          </p:val>
                                        </p:tav>
                                      </p:tavLst>
                                    </p:anim>
                                    <p:anim calcmode="lin" valueType="num">
                                      <p:cBhvr>
                                        <p:cTn id="38"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39"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40"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41" dur="1000" decel="50000">
                                          <p:stCondLst>
                                            <p:cond delay="0"/>
                                          </p:stCondLst>
                                        </p:cTn>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4"/>
          <p:cNvPicPr>
            <a:picLocks noChangeAspect="1" noChangeArrowheads="1"/>
          </p:cNvPicPr>
          <p:nvPr/>
        </p:nvPicPr>
        <p:blipFill>
          <a:blip r:embed="rId3"/>
          <a:srcRect/>
          <a:stretch>
            <a:fillRect/>
          </a:stretch>
        </p:blipFill>
        <p:spPr bwMode="auto">
          <a:xfrm>
            <a:off x="304800" y="0"/>
            <a:ext cx="6792913" cy="291465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52228" name="Picture 7"/>
          <p:cNvPicPr>
            <a:picLocks noChangeAspect="1" noChangeArrowheads="1"/>
          </p:cNvPicPr>
          <p:nvPr/>
        </p:nvPicPr>
        <p:blipFill>
          <a:blip r:embed="rId4"/>
          <a:srcRect/>
          <a:stretch>
            <a:fillRect/>
          </a:stretch>
        </p:blipFill>
        <p:spPr bwMode="auto">
          <a:xfrm>
            <a:off x="304800" y="6248400"/>
            <a:ext cx="6865939" cy="409575"/>
          </a:xfrm>
          <a:prstGeom prst="rect">
            <a:avLst/>
          </a:prstGeom>
          <a:noFill/>
          <a:ln w="9525">
            <a:noFill/>
            <a:miter lim="800000"/>
            <a:headEnd/>
            <a:tailEnd/>
          </a:ln>
        </p:spPr>
      </p:pic>
      <p:pic>
        <p:nvPicPr>
          <p:cNvPr id="52229" name="Picture 8"/>
          <p:cNvPicPr>
            <a:picLocks noChangeAspect="1" noChangeArrowheads="1"/>
          </p:cNvPicPr>
          <p:nvPr/>
        </p:nvPicPr>
        <p:blipFill>
          <a:blip r:embed="rId5"/>
          <a:srcRect/>
          <a:stretch>
            <a:fillRect/>
          </a:stretch>
        </p:blipFill>
        <p:spPr bwMode="auto">
          <a:xfrm>
            <a:off x="304800" y="6515100"/>
            <a:ext cx="3219451" cy="419100"/>
          </a:xfrm>
          <a:prstGeom prst="rect">
            <a:avLst/>
          </a:prstGeom>
          <a:noFill/>
          <a:ln w="9525">
            <a:noFill/>
            <a:miter lim="800000"/>
            <a:headEnd/>
            <a:tailEnd/>
          </a:ln>
        </p:spPr>
      </p:pic>
      <p:pic>
        <p:nvPicPr>
          <p:cNvPr id="72706" name="Picture 2"/>
          <p:cNvPicPr>
            <a:picLocks noChangeAspect="1" noChangeArrowheads="1"/>
          </p:cNvPicPr>
          <p:nvPr/>
        </p:nvPicPr>
        <p:blipFill>
          <a:blip r:embed="rId6"/>
          <a:srcRect/>
          <a:stretch>
            <a:fillRect/>
          </a:stretch>
        </p:blipFill>
        <p:spPr bwMode="auto">
          <a:xfrm>
            <a:off x="304800" y="2895600"/>
            <a:ext cx="6781800" cy="327660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7" name="Rectangle 6"/>
          <p:cNvSpPr/>
          <p:nvPr/>
        </p:nvSpPr>
        <p:spPr>
          <a:xfrm>
            <a:off x="7162800" y="3105835"/>
            <a:ext cx="1828800" cy="1200329"/>
          </a:xfrm>
          <a:prstGeom prst="rect">
            <a:avLst/>
          </a:prstGeom>
        </p:spPr>
        <p:txBody>
          <a:bodyPr wrap="square">
            <a:spAutoFit/>
          </a:bodyPr>
          <a:lstStyle/>
          <a:p>
            <a:r>
              <a:rPr lang="en-US" dirty="0" smtClean="0">
                <a:solidFill>
                  <a:schemeClr val="accent6">
                    <a:lumMod val="75000"/>
                  </a:schemeClr>
                </a:solidFill>
                <a:latin typeface="Garamond" pitchFamily="18" charset="0"/>
              </a:rPr>
              <a:t>[S. </a:t>
            </a:r>
            <a:r>
              <a:rPr lang="en-US" dirty="0" err="1" smtClean="0">
                <a:solidFill>
                  <a:schemeClr val="accent6">
                    <a:lumMod val="75000"/>
                  </a:schemeClr>
                </a:solidFill>
                <a:latin typeface="Garamond" pitchFamily="18" charset="0"/>
              </a:rPr>
              <a:t>Yaser</a:t>
            </a:r>
            <a:r>
              <a:rPr lang="en-US" dirty="0" smtClean="0">
                <a:solidFill>
                  <a:schemeClr val="accent6">
                    <a:lumMod val="75000"/>
                  </a:schemeClr>
                </a:solidFill>
                <a:latin typeface="Garamond" pitchFamily="18" charset="0"/>
              </a:rPr>
              <a:t> </a:t>
            </a:r>
            <a:r>
              <a:rPr lang="en-US" dirty="0" err="1" smtClean="0">
                <a:solidFill>
                  <a:schemeClr val="accent6">
                    <a:lumMod val="75000"/>
                  </a:schemeClr>
                </a:solidFill>
                <a:latin typeface="Garamond" pitchFamily="18" charset="0"/>
              </a:rPr>
              <a:t>Ayazi</a:t>
            </a:r>
            <a:r>
              <a:rPr lang="en-US" dirty="0" smtClean="0">
                <a:solidFill>
                  <a:schemeClr val="accent6">
                    <a:lumMod val="75000"/>
                  </a:schemeClr>
                </a:solidFill>
                <a:latin typeface="Garamond" pitchFamily="18" charset="0"/>
              </a:rPr>
              <a:t> and Y. </a:t>
            </a:r>
            <a:r>
              <a:rPr lang="en-US" dirty="0" err="1" smtClean="0">
                <a:solidFill>
                  <a:schemeClr val="accent6">
                    <a:lumMod val="75000"/>
                  </a:schemeClr>
                </a:solidFill>
                <a:latin typeface="Garamond" pitchFamily="18" charset="0"/>
              </a:rPr>
              <a:t>Farzan</a:t>
            </a:r>
            <a:r>
              <a:rPr lang="en-US" dirty="0" smtClean="0">
                <a:solidFill>
                  <a:schemeClr val="accent6">
                    <a:lumMod val="75000"/>
                  </a:schemeClr>
                </a:solidFill>
                <a:latin typeface="Garamond" pitchFamily="18" charset="0"/>
              </a:rPr>
              <a:t>,  JHEP 0901 022[ arXiv:0810.4233].</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3810000"/>
          </a:xfrm>
        </p:spPr>
        <p:txBody>
          <a:bodyPr>
            <a:normAutofit/>
          </a:bodyPr>
          <a:lstStyle/>
          <a:p>
            <a:pPr>
              <a:buNone/>
            </a:pPr>
            <a:r>
              <a:rPr lang="en-US" sz="1800" dirty="0" smtClean="0">
                <a:latin typeface="Garamond" pitchFamily="18" charset="0"/>
              </a:rPr>
              <a:t>The input of Fig.2 is similar to that of Fig.1 except that a hierarchy is assumed between the left and right LFV elements:                                    .As expected in this case, </a:t>
            </a:r>
            <a:r>
              <a:rPr lang="en-US" sz="1800" dirty="0" smtClean="0">
                <a:solidFill>
                  <a:srgbClr val="FF0000"/>
                </a:solidFill>
                <a:latin typeface="Garamond" pitchFamily="18" charset="0"/>
              </a:rPr>
              <a:t>R</a:t>
            </a:r>
            <a:r>
              <a:rPr lang="en-US" sz="1800" baseline="-25000" dirty="0" smtClean="0">
                <a:solidFill>
                  <a:srgbClr val="FF0000"/>
                </a:solidFill>
                <a:latin typeface="Garamond" pitchFamily="18" charset="0"/>
              </a:rPr>
              <a:t>1 </a:t>
            </a:r>
            <a:r>
              <a:rPr lang="en-US" sz="1800" dirty="0" smtClean="0">
                <a:latin typeface="Garamond" pitchFamily="18" charset="0"/>
              </a:rPr>
              <a:t>~ 1 and the transverse polarizations are small. To draw Fig.3, we have set the LFV elements of                            equal to zero and instead we have set                         . </a:t>
            </a:r>
          </a:p>
          <a:p>
            <a:pPr>
              <a:buNone/>
            </a:pPr>
            <a:endParaRPr lang="en-US" sz="1800" dirty="0" smtClean="0">
              <a:latin typeface="Garamond" pitchFamily="18" charset="0"/>
            </a:endParaRPr>
          </a:p>
          <a:p>
            <a:pPr>
              <a:buNone/>
            </a:pPr>
            <a:r>
              <a:rPr lang="en-US" sz="1800" dirty="0" smtClean="0">
                <a:latin typeface="Garamond" pitchFamily="18" charset="0"/>
              </a:rPr>
              <a:t>Figure.3-4 shows                                                                              versus phase </a:t>
            </a:r>
            <a:r>
              <a:rPr lang="en-US" sz="1800" dirty="0" smtClean="0"/>
              <a:t>A</a:t>
            </a:r>
            <a:r>
              <a:rPr lang="en-US" sz="1800" baseline="-25000" dirty="0" smtClean="0">
                <a:latin typeface="Mathematica1" pitchFamily="2" charset="2"/>
              </a:rPr>
              <a:t>m</a:t>
            </a:r>
            <a:r>
              <a:rPr lang="en-US" sz="1800" dirty="0" smtClean="0">
                <a:latin typeface="Garamond" pitchFamily="18" charset="0"/>
              </a:rPr>
              <a:t> and  phases of LFV elements.</a:t>
            </a:r>
          </a:p>
          <a:p>
            <a:pPr>
              <a:buNone/>
            </a:pPr>
            <a:r>
              <a:rPr lang="en-US" sz="1800" dirty="0" smtClean="0">
                <a:latin typeface="Garamond" pitchFamily="18" charset="0"/>
              </a:rPr>
              <a:t>The following remarks are in order:</a:t>
            </a:r>
          </a:p>
          <a:p>
            <a:r>
              <a:rPr lang="en-US" sz="1800" dirty="0" smtClean="0">
                <a:latin typeface="Garamond" pitchFamily="18" charset="0"/>
              </a:rPr>
              <a:t>In all of these sets of diagrams, maximal              corresponds to                       and vice versa.</a:t>
            </a:r>
          </a:p>
          <a:p>
            <a:r>
              <a:rPr lang="en-US" sz="1800" dirty="0" smtClean="0">
                <a:latin typeface="Garamond" pitchFamily="18" charset="0"/>
              </a:rPr>
              <a:t>When all the phases are set   equal to zero,                                 vanish but                             can be nonzero.</a:t>
            </a:r>
            <a:endParaRPr lang="en-US" sz="1800" dirty="0">
              <a:solidFill>
                <a:srgbClr val="7030A0"/>
              </a:solidFill>
              <a:latin typeface="Garamond" pitchFamily="18" charset="0"/>
            </a:endParaRPr>
          </a:p>
        </p:txBody>
      </p:sp>
      <p:pic>
        <p:nvPicPr>
          <p:cNvPr id="5122" name="Picture 2"/>
          <p:cNvPicPr>
            <a:picLocks noChangeAspect="1" noChangeArrowheads="1"/>
          </p:cNvPicPr>
          <p:nvPr/>
        </p:nvPicPr>
        <p:blipFill>
          <a:blip r:embed="rId3"/>
          <a:srcRect/>
          <a:stretch>
            <a:fillRect/>
          </a:stretch>
        </p:blipFill>
        <p:spPr bwMode="auto">
          <a:xfrm>
            <a:off x="2362200" y="2133600"/>
            <a:ext cx="3676650" cy="333375"/>
          </a:xfrm>
          <a:prstGeom prst="rect">
            <a:avLst/>
          </a:prstGeom>
          <a:noFill/>
          <a:ln w="9525">
            <a:noFill/>
            <a:miter lim="800000"/>
            <a:headEnd/>
            <a:tailEnd/>
          </a:ln>
          <a:effectLst/>
        </p:spPr>
      </p:pic>
      <p:grpSp>
        <p:nvGrpSpPr>
          <p:cNvPr id="11" name="Group 10"/>
          <p:cNvGrpSpPr/>
          <p:nvPr/>
        </p:nvGrpSpPr>
        <p:grpSpPr>
          <a:xfrm>
            <a:off x="3810000" y="914400"/>
            <a:ext cx="3333750" cy="800100"/>
            <a:chOff x="3810000" y="990600"/>
            <a:chExt cx="3333750" cy="800100"/>
          </a:xfrm>
        </p:grpSpPr>
        <p:pic>
          <p:nvPicPr>
            <p:cNvPr id="32773" name="Picture 5"/>
            <p:cNvPicPr>
              <a:picLocks noChangeAspect="1" noChangeArrowheads="1"/>
            </p:cNvPicPr>
            <p:nvPr/>
          </p:nvPicPr>
          <p:blipFill>
            <a:blip r:embed="rId4"/>
            <a:srcRect/>
            <a:stretch>
              <a:fillRect/>
            </a:stretch>
          </p:blipFill>
          <p:spPr bwMode="auto">
            <a:xfrm>
              <a:off x="6019800" y="1524000"/>
              <a:ext cx="1123950" cy="266700"/>
            </a:xfrm>
            <a:prstGeom prst="rect">
              <a:avLst/>
            </a:prstGeom>
            <a:noFill/>
            <a:ln w="9525">
              <a:noFill/>
              <a:miter lim="800000"/>
              <a:headEnd/>
              <a:tailEnd/>
            </a:ln>
            <a:effectLst/>
          </p:spPr>
        </p:pic>
        <p:pic>
          <p:nvPicPr>
            <p:cNvPr id="32774" name="Picture 6"/>
            <p:cNvPicPr>
              <a:picLocks noChangeAspect="1" noChangeArrowheads="1"/>
            </p:cNvPicPr>
            <p:nvPr/>
          </p:nvPicPr>
          <p:blipFill>
            <a:blip r:embed="rId5"/>
            <a:srcRect/>
            <a:stretch>
              <a:fillRect/>
            </a:stretch>
          </p:blipFill>
          <p:spPr bwMode="auto">
            <a:xfrm>
              <a:off x="3810000" y="990600"/>
              <a:ext cx="1828800" cy="323850"/>
            </a:xfrm>
            <a:prstGeom prst="rect">
              <a:avLst/>
            </a:prstGeom>
            <a:noFill/>
            <a:ln w="9525">
              <a:noFill/>
              <a:miter lim="800000"/>
              <a:headEnd/>
              <a:tailEnd/>
            </a:ln>
            <a:effectLst/>
          </p:spPr>
        </p:pic>
      </p:grpSp>
      <p:pic>
        <p:nvPicPr>
          <p:cNvPr id="32775" name="Picture 7"/>
          <p:cNvPicPr>
            <a:picLocks noChangeAspect="1" noChangeArrowheads="1"/>
          </p:cNvPicPr>
          <p:nvPr/>
        </p:nvPicPr>
        <p:blipFill>
          <a:blip r:embed="rId6"/>
          <a:srcRect/>
          <a:stretch>
            <a:fillRect/>
          </a:stretch>
        </p:blipFill>
        <p:spPr bwMode="auto">
          <a:xfrm>
            <a:off x="1219200" y="1447800"/>
            <a:ext cx="1133475" cy="257175"/>
          </a:xfrm>
          <a:prstGeom prst="rect">
            <a:avLst/>
          </a:prstGeom>
          <a:noFill/>
          <a:ln w="9525">
            <a:noFill/>
            <a:miter lim="800000"/>
            <a:headEnd/>
            <a:tailEnd/>
          </a:ln>
          <a:effectLst/>
        </p:spPr>
      </p:pic>
      <p:grpSp>
        <p:nvGrpSpPr>
          <p:cNvPr id="17" name="Group 16"/>
          <p:cNvGrpSpPr/>
          <p:nvPr/>
        </p:nvGrpSpPr>
        <p:grpSpPr>
          <a:xfrm>
            <a:off x="4495800" y="2971800"/>
            <a:ext cx="3152775" cy="390525"/>
            <a:chOff x="4495800" y="2971800"/>
            <a:chExt cx="3152775" cy="390525"/>
          </a:xfrm>
        </p:grpSpPr>
        <p:pic>
          <p:nvPicPr>
            <p:cNvPr id="32777" name="Picture 9"/>
            <p:cNvPicPr>
              <a:picLocks noChangeAspect="1" noChangeArrowheads="1"/>
            </p:cNvPicPr>
            <p:nvPr/>
          </p:nvPicPr>
          <p:blipFill>
            <a:blip r:embed="rId7"/>
            <a:srcRect/>
            <a:stretch>
              <a:fillRect/>
            </a:stretch>
          </p:blipFill>
          <p:spPr bwMode="auto">
            <a:xfrm>
              <a:off x="6705600" y="2971800"/>
              <a:ext cx="942975" cy="352425"/>
            </a:xfrm>
            <a:prstGeom prst="rect">
              <a:avLst/>
            </a:prstGeom>
            <a:noFill/>
            <a:ln w="9525">
              <a:noFill/>
              <a:miter lim="800000"/>
              <a:headEnd/>
              <a:tailEnd/>
            </a:ln>
            <a:effectLst/>
          </p:spPr>
        </p:pic>
        <p:pic>
          <p:nvPicPr>
            <p:cNvPr id="32779" name="Picture 11"/>
            <p:cNvPicPr>
              <a:picLocks noChangeAspect="1" noChangeArrowheads="1"/>
            </p:cNvPicPr>
            <p:nvPr/>
          </p:nvPicPr>
          <p:blipFill>
            <a:blip r:embed="rId8"/>
            <a:srcRect/>
            <a:stretch>
              <a:fillRect/>
            </a:stretch>
          </p:blipFill>
          <p:spPr bwMode="auto">
            <a:xfrm>
              <a:off x="4495800" y="3048000"/>
              <a:ext cx="590550" cy="314325"/>
            </a:xfrm>
            <a:prstGeom prst="rect">
              <a:avLst/>
            </a:prstGeom>
            <a:noFill/>
            <a:ln w="9525">
              <a:noFill/>
              <a:miter lim="800000"/>
              <a:headEnd/>
              <a:tailEnd/>
            </a:ln>
            <a:effectLst/>
          </p:spPr>
        </p:pic>
      </p:grpSp>
      <p:grpSp>
        <p:nvGrpSpPr>
          <p:cNvPr id="18" name="Group 17"/>
          <p:cNvGrpSpPr/>
          <p:nvPr/>
        </p:nvGrpSpPr>
        <p:grpSpPr>
          <a:xfrm>
            <a:off x="4800600" y="3657600"/>
            <a:ext cx="4267200" cy="304800"/>
            <a:chOff x="4724400" y="3657600"/>
            <a:chExt cx="4267200" cy="304800"/>
          </a:xfrm>
        </p:grpSpPr>
        <p:pic>
          <p:nvPicPr>
            <p:cNvPr id="32780" name="Picture 12"/>
            <p:cNvPicPr>
              <a:picLocks noChangeAspect="1" noChangeArrowheads="1"/>
            </p:cNvPicPr>
            <p:nvPr/>
          </p:nvPicPr>
          <p:blipFill>
            <a:blip r:embed="rId9"/>
            <a:srcRect/>
            <a:stretch>
              <a:fillRect/>
            </a:stretch>
          </p:blipFill>
          <p:spPr bwMode="auto">
            <a:xfrm>
              <a:off x="4724400" y="3733800"/>
              <a:ext cx="1657350" cy="228600"/>
            </a:xfrm>
            <a:prstGeom prst="rect">
              <a:avLst/>
            </a:prstGeom>
            <a:noFill/>
            <a:ln w="9525">
              <a:noFill/>
              <a:miter lim="800000"/>
              <a:headEnd/>
              <a:tailEnd/>
            </a:ln>
            <a:effectLst/>
          </p:spPr>
        </p:pic>
        <p:pic>
          <p:nvPicPr>
            <p:cNvPr id="32782" name="Picture 14"/>
            <p:cNvPicPr>
              <a:picLocks noChangeAspect="1" noChangeArrowheads="1"/>
            </p:cNvPicPr>
            <p:nvPr/>
          </p:nvPicPr>
          <p:blipFill>
            <a:blip r:embed="rId10"/>
            <a:srcRect/>
            <a:stretch>
              <a:fillRect/>
            </a:stretch>
          </p:blipFill>
          <p:spPr bwMode="auto">
            <a:xfrm>
              <a:off x="7315200" y="3657600"/>
              <a:ext cx="1676400" cy="266700"/>
            </a:xfrm>
            <a:prstGeom prst="rect">
              <a:avLst/>
            </a:prstGeom>
            <a:noFill/>
            <a:ln w="9525">
              <a:noFill/>
              <a:miter lim="800000"/>
              <a:headEnd/>
              <a:tailEnd/>
            </a:ln>
            <a:effectLst/>
          </p:spPr>
        </p:pic>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4"/>
          <p:cNvPicPr>
            <a:picLocks noChangeAspect="1" noChangeArrowheads="1"/>
          </p:cNvPicPr>
          <p:nvPr/>
        </p:nvPicPr>
        <p:blipFill>
          <a:blip r:embed="rId3"/>
          <a:srcRect/>
          <a:stretch>
            <a:fillRect/>
          </a:stretch>
        </p:blipFill>
        <p:spPr bwMode="auto">
          <a:xfrm>
            <a:off x="228600" y="0"/>
            <a:ext cx="6934200" cy="312420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53251" name="Picture 5"/>
          <p:cNvPicPr>
            <a:picLocks noChangeAspect="1" noChangeArrowheads="1"/>
          </p:cNvPicPr>
          <p:nvPr/>
        </p:nvPicPr>
        <p:blipFill>
          <a:blip r:embed="rId4"/>
          <a:srcRect/>
          <a:stretch>
            <a:fillRect/>
          </a:stretch>
        </p:blipFill>
        <p:spPr bwMode="auto">
          <a:xfrm>
            <a:off x="228600" y="3124200"/>
            <a:ext cx="6934200" cy="312420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53252" name="Picture 6"/>
          <p:cNvPicPr>
            <a:picLocks noChangeAspect="1" noChangeArrowheads="1"/>
          </p:cNvPicPr>
          <p:nvPr/>
        </p:nvPicPr>
        <p:blipFill>
          <a:blip r:embed="rId5"/>
          <a:srcRect/>
          <a:stretch>
            <a:fillRect/>
          </a:stretch>
        </p:blipFill>
        <p:spPr bwMode="auto">
          <a:xfrm>
            <a:off x="304800" y="6143625"/>
            <a:ext cx="6865939" cy="409575"/>
          </a:xfrm>
          <a:prstGeom prst="rect">
            <a:avLst/>
          </a:prstGeom>
          <a:noFill/>
          <a:ln w="9525">
            <a:noFill/>
            <a:miter lim="800000"/>
            <a:headEnd/>
            <a:tailEnd/>
          </a:ln>
        </p:spPr>
      </p:pic>
      <p:pic>
        <p:nvPicPr>
          <p:cNvPr id="53253" name="Picture 8"/>
          <p:cNvPicPr>
            <a:picLocks noChangeAspect="1" noChangeArrowheads="1"/>
          </p:cNvPicPr>
          <p:nvPr/>
        </p:nvPicPr>
        <p:blipFill>
          <a:blip r:embed="rId6"/>
          <a:srcRect/>
          <a:stretch>
            <a:fillRect/>
          </a:stretch>
        </p:blipFill>
        <p:spPr bwMode="auto">
          <a:xfrm>
            <a:off x="381000" y="6486525"/>
            <a:ext cx="3295651" cy="447675"/>
          </a:xfrm>
          <a:prstGeom prst="rect">
            <a:avLst/>
          </a:prstGeom>
          <a:noFill/>
          <a:ln w="9525">
            <a:noFill/>
            <a:miter lim="800000"/>
            <a:headEnd/>
            <a:tailEnd/>
          </a:ln>
        </p:spPr>
      </p:pic>
      <p:sp>
        <p:nvSpPr>
          <p:cNvPr id="6" name="Rectangle 5"/>
          <p:cNvSpPr/>
          <p:nvPr/>
        </p:nvSpPr>
        <p:spPr>
          <a:xfrm>
            <a:off x="7162800" y="3105835"/>
            <a:ext cx="1828800" cy="1200329"/>
          </a:xfrm>
          <a:prstGeom prst="rect">
            <a:avLst/>
          </a:prstGeom>
        </p:spPr>
        <p:txBody>
          <a:bodyPr wrap="square">
            <a:spAutoFit/>
          </a:bodyPr>
          <a:lstStyle/>
          <a:p>
            <a:r>
              <a:rPr lang="en-US" dirty="0" smtClean="0">
                <a:solidFill>
                  <a:schemeClr val="accent6">
                    <a:lumMod val="75000"/>
                  </a:schemeClr>
                </a:solidFill>
                <a:latin typeface="Garamond" pitchFamily="18" charset="0"/>
              </a:rPr>
              <a:t>[S. </a:t>
            </a:r>
            <a:r>
              <a:rPr lang="en-US" dirty="0" err="1" smtClean="0">
                <a:solidFill>
                  <a:schemeClr val="accent6">
                    <a:lumMod val="75000"/>
                  </a:schemeClr>
                </a:solidFill>
                <a:latin typeface="Garamond" pitchFamily="18" charset="0"/>
              </a:rPr>
              <a:t>Yaser</a:t>
            </a:r>
            <a:r>
              <a:rPr lang="en-US" dirty="0" smtClean="0">
                <a:solidFill>
                  <a:schemeClr val="accent6">
                    <a:lumMod val="75000"/>
                  </a:schemeClr>
                </a:solidFill>
                <a:latin typeface="Garamond" pitchFamily="18" charset="0"/>
              </a:rPr>
              <a:t> </a:t>
            </a:r>
            <a:r>
              <a:rPr lang="en-US" dirty="0" err="1" smtClean="0">
                <a:solidFill>
                  <a:schemeClr val="accent6">
                    <a:lumMod val="75000"/>
                  </a:schemeClr>
                </a:solidFill>
                <a:latin typeface="Garamond" pitchFamily="18" charset="0"/>
              </a:rPr>
              <a:t>Ayazi</a:t>
            </a:r>
            <a:r>
              <a:rPr lang="en-US" dirty="0" smtClean="0">
                <a:solidFill>
                  <a:schemeClr val="accent6">
                    <a:lumMod val="75000"/>
                  </a:schemeClr>
                </a:solidFill>
                <a:latin typeface="Garamond" pitchFamily="18" charset="0"/>
              </a:rPr>
              <a:t> and Y. </a:t>
            </a:r>
            <a:r>
              <a:rPr lang="en-US" dirty="0" err="1" smtClean="0">
                <a:solidFill>
                  <a:schemeClr val="accent6">
                    <a:lumMod val="75000"/>
                  </a:schemeClr>
                </a:solidFill>
                <a:latin typeface="Garamond" pitchFamily="18" charset="0"/>
              </a:rPr>
              <a:t>Farzan</a:t>
            </a:r>
            <a:r>
              <a:rPr lang="en-US" dirty="0" smtClean="0">
                <a:solidFill>
                  <a:schemeClr val="accent6">
                    <a:lumMod val="75000"/>
                  </a:schemeClr>
                </a:solidFill>
                <a:latin typeface="Garamond" pitchFamily="18" charset="0"/>
              </a:rPr>
              <a:t>,  JHEP 0901 022[ arXiv:0810.4233].</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4"/>
          <p:cNvPicPr>
            <a:picLocks noChangeAspect="1" noChangeArrowheads="1"/>
          </p:cNvPicPr>
          <p:nvPr/>
        </p:nvPicPr>
        <p:blipFill>
          <a:blip r:embed="rId3"/>
          <a:srcRect/>
          <a:stretch>
            <a:fillRect/>
          </a:stretch>
        </p:blipFill>
        <p:spPr bwMode="auto">
          <a:xfrm>
            <a:off x="228600" y="28575"/>
            <a:ext cx="6761163" cy="3019425"/>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54275" name="Picture 5"/>
          <p:cNvPicPr>
            <a:picLocks noChangeAspect="1" noChangeArrowheads="1"/>
          </p:cNvPicPr>
          <p:nvPr/>
        </p:nvPicPr>
        <p:blipFill>
          <a:blip r:embed="rId4"/>
          <a:srcRect/>
          <a:stretch>
            <a:fillRect/>
          </a:stretch>
        </p:blipFill>
        <p:spPr bwMode="auto">
          <a:xfrm>
            <a:off x="228600" y="3048000"/>
            <a:ext cx="6781800" cy="302895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54276" name="Picture 6"/>
          <p:cNvPicPr>
            <a:picLocks noChangeAspect="1" noChangeArrowheads="1"/>
          </p:cNvPicPr>
          <p:nvPr/>
        </p:nvPicPr>
        <p:blipFill>
          <a:blip r:embed="rId5"/>
          <a:srcRect/>
          <a:stretch>
            <a:fillRect/>
          </a:stretch>
        </p:blipFill>
        <p:spPr bwMode="auto">
          <a:xfrm>
            <a:off x="152400" y="6067425"/>
            <a:ext cx="6865939" cy="409575"/>
          </a:xfrm>
          <a:prstGeom prst="rect">
            <a:avLst/>
          </a:prstGeom>
          <a:noFill/>
          <a:ln w="9525">
            <a:noFill/>
            <a:miter lim="800000"/>
            <a:headEnd/>
            <a:tailEnd/>
          </a:ln>
        </p:spPr>
      </p:pic>
      <p:pic>
        <p:nvPicPr>
          <p:cNvPr id="54277" name="Picture 7"/>
          <p:cNvPicPr>
            <a:picLocks noChangeAspect="1" noChangeArrowheads="1"/>
          </p:cNvPicPr>
          <p:nvPr/>
        </p:nvPicPr>
        <p:blipFill>
          <a:blip r:embed="rId6"/>
          <a:srcRect/>
          <a:stretch>
            <a:fillRect/>
          </a:stretch>
        </p:blipFill>
        <p:spPr bwMode="auto">
          <a:xfrm>
            <a:off x="228600" y="6400800"/>
            <a:ext cx="3219451" cy="419100"/>
          </a:xfrm>
          <a:prstGeom prst="rect">
            <a:avLst/>
          </a:prstGeom>
          <a:noFill/>
          <a:ln w="9525">
            <a:noFill/>
            <a:miter lim="800000"/>
            <a:headEnd/>
            <a:tailEnd/>
          </a:ln>
        </p:spPr>
      </p:pic>
      <p:sp>
        <p:nvSpPr>
          <p:cNvPr id="7" name="Rectangle 6"/>
          <p:cNvSpPr/>
          <p:nvPr/>
        </p:nvSpPr>
        <p:spPr>
          <a:xfrm>
            <a:off x="7162800" y="3105835"/>
            <a:ext cx="1828800" cy="1200329"/>
          </a:xfrm>
          <a:prstGeom prst="rect">
            <a:avLst/>
          </a:prstGeom>
        </p:spPr>
        <p:txBody>
          <a:bodyPr wrap="square">
            <a:spAutoFit/>
          </a:bodyPr>
          <a:lstStyle/>
          <a:p>
            <a:r>
              <a:rPr lang="en-US" dirty="0" smtClean="0">
                <a:solidFill>
                  <a:schemeClr val="accent6">
                    <a:lumMod val="75000"/>
                  </a:schemeClr>
                </a:solidFill>
                <a:latin typeface="Garamond" pitchFamily="18" charset="0"/>
              </a:rPr>
              <a:t>[S. </a:t>
            </a:r>
            <a:r>
              <a:rPr lang="en-US" dirty="0" err="1" smtClean="0">
                <a:solidFill>
                  <a:schemeClr val="accent6">
                    <a:lumMod val="75000"/>
                  </a:schemeClr>
                </a:solidFill>
                <a:latin typeface="Garamond" pitchFamily="18" charset="0"/>
              </a:rPr>
              <a:t>Yaser</a:t>
            </a:r>
            <a:r>
              <a:rPr lang="en-US" dirty="0" smtClean="0">
                <a:solidFill>
                  <a:schemeClr val="accent6">
                    <a:lumMod val="75000"/>
                  </a:schemeClr>
                </a:solidFill>
                <a:latin typeface="Garamond" pitchFamily="18" charset="0"/>
              </a:rPr>
              <a:t> </a:t>
            </a:r>
            <a:r>
              <a:rPr lang="en-US" dirty="0" err="1" smtClean="0">
                <a:solidFill>
                  <a:schemeClr val="accent6">
                    <a:lumMod val="75000"/>
                  </a:schemeClr>
                </a:solidFill>
                <a:latin typeface="Garamond" pitchFamily="18" charset="0"/>
              </a:rPr>
              <a:t>Ayazi</a:t>
            </a:r>
            <a:r>
              <a:rPr lang="en-US" dirty="0" smtClean="0">
                <a:solidFill>
                  <a:schemeClr val="accent6">
                    <a:lumMod val="75000"/>
                  </a:schemeClr>
                </a:solidFill>
                <a:latin typeface="Garamond" pitchFamily="18" charset="0"/>
              </a:rPr>
              <a:t> and Y. </a:t>
            </a:r>
            <a:r>
              <a:rPr lang="en-US" dirty="0" err="1" smtClean="0">
                <a:solidFill>
                  <a:schemeClr val="accent6">
                    <a:lumMod val="75000"/>
                  </a:schemeClr>
                </a:solidFill>
                <a:latin typeface="Garamond" pitchFamily="18" charset="0"/>
              </a:rPr>
              <a:t>Farzan</a:t>
            </a:r>
            <a:r>
              <a:rPr lang="en-US" dirty="0" smtClean="0">
                <a:solidFill>
                  <a:schemeClr val="accent6">
                    <a:lumMod val="75000"/>
                  </a:schemeClr>
                </a:solidFill>
                <a:latin typeface="Garamond" pitchFamily="18" charset="0"/>
              </a:rPr>
              <a:t>,  JHEP 0901 022[ arXiv:0810.4233].</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4"/>
          <p:cNvPicPr>
            <a:picLocks noChangeAspect="1" noChangeArrowheads="1"/>
          </p:cNvPicPr>
          <p:nvPr/>
        </p:nvPicPr>
        <p:blipFill>
          <a:blip r:embed="rId3"/>
          <a:srcRect/>
          <a:stretch>
            <a:fillRect/>
          </a:stretch>
        </p:blipFill>
        <p:spPr bwMode="auto">
          <a:xfrm>
            <a:off x="457200" y="0"/>
            <a:ext cx="6761163" cy="300990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55299" name="Picture 5"/>
          <p:cNvPicPr>
            <a:picLocks noChangeAspect="1" noChangeArrowheads="1"/>
          </p:cNvPicPr>
          <p:nvPr/>
        </p:nvPicPr>
        <p:blipFill>
          <a:blip r:embed="rId4"/>
          <a:srcRect/>
          <a:stretch>
            <a:fillRect/>
          </a:stretch>
        </p:blipFill>
        <p:spPr bwMode="auto">
          <a:xfrm>
            <a:off x="457200" y="2971800"/>
            <a:ext cx="6781800" cy="3190875"/>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55300" name="Picture 6"/>
          <p:cNvPicPr>
            <a:picLocks noChangeAspect="1" noChangeArrowheads="1"/>
          </p:cNvPicPr>
          <p:nvPr/>
        </p:nvPicPr>
        <p:blipFill>
          <a:blip r:embed="rId5"/>
          <a:srcRect/>
          <a:stretch>
            <a:fillRect/>
          </a:stretch>
        </p:blipFill>
        <p:spPr bwMode="auto">
          <a:xfrm>
            <a:off x="449261" y="6096000"/>
            <a:ext cx="6789739" cy="409575"/>
          </a:xfrm>
          <a:prstGeom prst="rect">
            <a:avLst/>
          </a:prstGeom>
          <a:noFill/>
          <a:ln w="9525">
            <a:noFill/>
            <a:miter lim="800000"/>
            <a:headEnd/>
            <a:tailEnd/>
          </a:ln>
        </p:spPr>
      </p:pic>
      <p:pic>
        <p:nvPicPr>
          <p:cNvPr id="55301" name="Picture 8"/>
          <p:cNvPicPr>
            <a:picLocks noChangeAspect="1" noChangeArrowheads="1"/>
          </p:cNvPicPr>
          <p:nvPr/>
        </p:nvPicPr>
        <p:blipFill>
          <a:blip r:embed="rId6"/>
          <a:srcRect/>
          <a:stretch>
            <a:fillRect/>
          </a:stretch>
        </p:blipFill>
        <p:spPr bwMode="auto">
          <a:xfrm>
            <a:off x="457200" y="6410325"/>
            <a:ext cx="3295651" cy="447675"/>
          </a:xfrm>
          <a:prstGeom prst="rect">
            <a:avLst/>
          </a:prstGeom>
          <a:noFill/>
          <a:ln w="9525">
            <a:noFill/>
            <a:miter lim="800000"/>
            <a:headEnd/>
            <a:tailEnd/>
          </a:ln>
        </p:spPr>
      </p:pic>
      <p:sp>
        <p:nvSpPr>
          <p:cNvPr id="6" name="Rectangle 5"/>
          <p:cNvSpPr/>
          <p:nvPr/>
        </p:nvSpPr>
        <p:spPr>
          <a:xfrm>
            <a:off x="7239000" y="3105835"/>
            <a:ext cx="1828800" cy="1200329"/>
          </a:xfrm>
          <a:prstGeom prst="rect">
            <a:avLst/>
          </a:prstGeom>
        </p:spPr>
        <p:txBody>
          <a:bodyPr wrap="square">
            <a:spAutoFit/>
          </a:bodyPr>
          <a:lstStyle/>
          <a:p>
            <a:r>
              <a:rPr lang="en-US" dirty="0" smtClean="0">
                <a:solidFill>
                  <a:schemeClr val="accent6">
                    <a:lumMod val="75000"/>
                  </a:schemeClr>
                </a:solidFill>
                <a:latin typeface="Garamond" pitchFamily="18" charset="0"/>
              </a:rPr>
              <a:t>[S. </a:t>
            </a:r>
            <a:r>
              <a:rPr lang="en-US" dirty="0" err="1" smtClean="0">
                <a:solidFill>
                  <a:schemeClr val="accent6">
                    <a:lumMod val="75000"/>
                  </a:schemeClr>
                </a:solidFill>
                <a:latin typeface="Garamond" pitchFamily="18" charset="0"/>
              </a:rPr>
              <a:t>Yaser</a:t>
            </a:r>
            <a:r>
              <a:rPr lang="en-US" dirty="0" smtClean="0">
                <a:solidFill>
                  <a:schemeClr val="accent6">
                    <a:lumMod val="75000"/>
                  </a:schemeClr>
                </a:solidFill>
                <a:latin typeface="Garamond" pitchFamily="18" charset="0"/>
              </a:rPr>
              <a:t> </a:t>
            </a:r>
            <a:r>
              <a:rPr lang="en-US" dirty="0" err="1" smtClean="0">
                <a:solidFill>
                  <a:schemeClr val="accent6">
                    <a:lumMod val="75000"/>
                  </a:schemeClr>
                </a:solidFill>
                <a:latin typeface="Garamond" pitchFamily="18" charset="0"/>
              </a:rPr>
              <a:t>Ayazi</a:t>
            </a:r>
            <a:r>
              <a:rPr lang="en-US" dirty="0" smtClean="0">
                <a:solidFill>
                  <a:schemeClr val="accent6">
                    <a:lumMod val="75000"/>
                  </a:schemeClr>
                </a:solidFill>
                <a:latin typeface="Garamond" pitchFamily="18" charset="0"/>
              </a:rPr>
              <a:t> and Y. </a:t>
            </a:r>
            <a:r>
              <a:rPr lang="en-US" dirty="0" err="1" smtClean="0">
                <a:solidFill>
                  <a:schemeClr val="accent6">
                    <a:lumMod val="75000"/>
                  </a:schemeClr>
                </a:solidFill>
                <a:latin typeface="Garamond" pitchFamily="18" charset="0"/>
              </a:rPr>
              <a:t>Farzan</a:t>
            </a:r>
            <a:r>
              <a:rPr lang="en-US" dirty="0" smtClean="0">
                <a:solidFill>
                  <a:schemeClr val="accent6">
                    <a:lumMod val="75000"/>
                  </a:schemeClr>
                </a:solidFill>
                <a:latin typeface="Garamond" pitchFamily="18" charset="0"/>
              </a:rPr>
              <a:t>,  JHEP 0901 022[ arXiv:0810.4233].</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685800" y="771526"/>
            <a:ext cx="8153400" cy="2123658"/>
          </a:xfrm>
          <a:prstGeom prst="rect">
            <a:avLst/>
          </a:prstGeom>
          <a:noFill/>
          <a:ln w="9525">
            <a:noFill/>
            <a:miter lim="800000"/>
            <a:headEnd/>
            <a:tailEnd/>
          </a:ln>
        </p:spPr>
        <p:txBody>
          <a:bodyPr>
            <a:spAutoFit/>
          </a:bodyPr>
          <a:lstStyle/>
          <a:p>
            <a:pPr>
              <a:spcBef>
                <a:spcPct val="50000"/>
              </a:spcBef>
              <a:defRPr/>
            </a:pPr>
            <a:r>
              <a:rPr lang="en-US" sz="2400" dirty="0">
                <a:solidFill>
                  <a:srgbClr val="FF0000"/>
                </a:solidFill>
                <a:latin typeface="Garamond" pitchFamily="18" charset="0"/>
                <a:cs typeface="Times New Roman" pitchFamily="18" charset="0"/>
              </a:rPr>
              <a:t>Discrete </a:t>
            </a:r>
            <a:r>
              <a:rPr lang="en-US" sz="2400" dirty="0" smtClean="0">
                <a:solidFill>
                  <a:srgbClr val="FF0000"/>
                </a:solidFill>
                <a:latin typeface="Garamond" pitchFamily="18" charset="0"/>
                <a:cs typeface="Times New Roman" pitchFamily="18" charset="0"/>
              </a:rPr>
              <a:t>symmetries:</a:t>
            </a:r>
            <a:endParaRPr lang="en-US" sz="2400" dirty="0">
              <a:solidFill>
                <a:srgbClr val="FF0000"/>
              </a:solidFill>
              <a:latin typeface="Garamond" pitchFamily="18" charset="0"/>
              <a:cs typeface="Times New Roman" pitchFamily="18" charset="0"/>
            </a:endParaRPr>
          </a:p>
          <a:p>
            <a:pPr marL="457200" indent="-457200">
              <a:spcBef>
                <a:spcPct val="50000"/>
              </a:spcBef>
              <a:buFont typeface="+mj-lt"/>
              <a:buAutoNum type="arabicPeriod"/>
              <a:defRPr/>
            </a:pPr>
            <a:r>
              <a:rPr lang="en-US" sz="2400" dirty="0">
                <a:solidFill>
                  <a:srgbClr val="7030A0"/>
                </a:solidFill>
                <a:latin typeface="Garamond" pitchFamily="18" charset="0"/>
                <a:cs typeface="Times New Roman" pitchFamily="18" charset="0"/>
              </a:rPr>
              <a:t>Parity</a:t>
            </a:r>
          </a:p>
          <a:p>
            <a:pPr marL="457200" indent="-457200">
              <a:spcBef>
                <a:spcPct val="50000"/>
              </a:spcBef>
              <a:buFont typeface="+mj-lt"/>
              <a:buAutoNum type="arabicPeriod"/>
              <a:defRPr/>
            </a:pPr>
            <a:r>
              <a:rPr lang="en-US" sz="2400" dirty="0">
                <a:solidFill>
                  <a:srgbClr val="7030A0"/>
                </a:solidFill>
                <a:latin typeface="Garamond" pitchFamily="18" charset="0"/>
                <a:cs typeface="Times New Roman" pitchFamily="18" charset="0"/>
              </a:rPr>
              <a:t> Time reversal</a:t>
            </a:r>
          </a:p>
          <a:p>
            <a:pPr marL="457200" indent="-457200">
              <a:spcBef>
                <a:spcPct val="50000"/>
              </a:spcBef>
              <a:buFont typeface="+mj-lt"/>
              <a:buAutoNum type="arabicPeriod"/>
              <a:defRPr/>
            </a:pPr>
            <a:r>
              <a:rPr lang="en-US" sz="2400" dirty="0">
                <a:solidFill>
                  <a:srgbClr val="7030A0"/>
                </a:solidFill>
                <a:latin typeface="Garamond" pitchFamily="18" charset="0"/>
                <a:cs typeface="Times New Roman" pitchFamily="18" charset="0"/>
              </a:rPr>
              <a:t>Charge conjugate</a:t>
            </a:r>
            <a:r>
              <a:rPr lang="en-US" sz="2400" dirty="0">
                <a:solidFill>
                  <a:srgbClr val="7030A0"/>
                </a:solidFill>
                <a:latin typeface="Times New Roman" pitchFamily="18" charset="0"/>
                <a:cs typeface="Times New Roman" pitchFamily="18" charset="0"/>
              </a:rPr>
              <a:t> </a:t>
            </a:r>
            <a:r>
              <a:rPr lang="en-US" sz="2400" dirty="0">
                <a:latin typeface="Times New Roman" pitchFamily="18" charset="0"/>
                <a:cs typeface="Times New Roman" pitchFamily="18" charset="0"/>
              </a:rPr>
              <a:t> </a:t>
            </a:r>
          </a:p>
        </p:txBody>
      </p:sp>
      <p:sp>
        <p:nvSpPr>
          <p:cNvPr id="5" name="Rectangle 2"/>
          <p:cNvSpPr txBox="1">
            <a:spLocks noChangeArrowheads="1"/>
          </p:cNvSpPr>
          <p:nvPr/>
        </p:nvSpPr>
        <p:spPr>
          <a:xfrm>
            <a:off x="609600" y="2947989"/>
            <a:ext cx="6629400" cy="2690812"/>
          </a:xfrm>
          <a:prstGeom prst="rect">
            <a:avLst/>
          </a:prstGeom>
        </p:spPr>
        <p:txBody>
          <a:bodyPr/>
          <a:lstStyle/>
          <a:p>
            <a:pPr>
              <a:defRPr/>
            </a:pPr>
            <a:r>
              <a:rPr lang="en-US" sz="4200" kern="0" dirty="0">
                <a:solidFill>
                  <a:srgbClr val="00B050"/>
                </a:solidFill>
                <a:latin typeface="Garamond" pitchFamily="18" charset="0"/>
                <a:ea typeface="+mj-ea"/>
                <a:cs typeface="+mj-cs"/>
              </a:rPr>
              <a:t>Sakharov </a:t>
            </a:r>
            <a:r>
              <a:rPr lang="en-US" sz="4200" kern="0" dirty="0" smtClean="0">
                <a:solidFill>
                  <a:srgbClr val="00B050"/>
                </a:solidFill>
                <a:latin typeface="Garamond" pitchFamily="18" charset="0"/>
                <a:ea typeface="+mj-ea"/>
                <a:cs typeface="+mj-cs"/>
              </a:rPr>
              <a:t>conditions</a:t>
            </a:r>
          </a:p>
          <a:p>
            <a:pPr>
              <a:buFont typeface="Arial" pitchFamily="34" charset="0"/>
              <a:buChar char="•"/>
              <a:defRPr/>
            </a:pPr>
            <a:r>
              <a:rPr lang="en-US" sz="2000" kern="0" dirty="0">
                <a:latin typeface="Garamond" pitchFamily="18" charset="0"/>
                <a:ea typeface="+mj-ea"/>
                <a:cs typeface="+mj-cs"/>
              </a:rPr>
              <a:t> </a:t>
            </a:r>
            <a:r>
              <a:rPr lang="en-US" sz="2000" kern="0" dirty="0" smtClean="0">
                <a:latin typeface="Garamond" pitchFamily="18" charset="0"/>
                <a:ea typeface="+mj-ea"/>
                <a:cs typeface="+mj-cs"/>
              </a:rPr>
              <a:t> Baryon number (B) violation:</a:t>
            </a:r>
          </a:p>
          <a:p>
            <a:pPr>
              <a:buFont typeface="Arial" pitchFamily="34" charset="0"/>
              <a:buChar char="•"/>
              <a:defRPr/>
            </a:pPr>
            <a:endParaRPr lang="en-US" sz="2000" kern="0" dirty="0" smtClean="0">
              <a:latin typeface="Garamond" pitchFamily="18" charset="0"/>
              <a:ea typeface="+mj-ea"/>
              <a:cs typeface="+mj-cs"/>
            </a:endParaRPr>
          </a:p>
          <a:p>
            <a:pPr>
              <a:buFont typeface="Arial" pitchFamily="34" charset="0"/>
              <a:buChar char="•"/>
              <a:defRPr/>
            </a:pPr>
            <a:r>
              <a:rPr lang="en-US" sz="2000" kern="0" dirty="0" smtClean="0">
                <a:latin typeface="Garamond" pitchFamily="18" charset="0"/>
                <a:ea typeface="+mj-ea"/>
                <a:cs typeface="+mj-cs"/>
              </a:rPr>
              <a:t>  Violation  of C and CP;</a:t>
            </a:r>
          </a:p>
          <a:p>
            <a:pPr>
              <a:buFont typeface="Arial" pitchFamily="34" charset="0"/>
              <a:buChar char="•"/>
              <a:defRPr/>
            </a:pPr>
            <a:endParaRPr lang="en-US" sz="2000" kern="0" dirty="0" smtClean="0">
              <a:latin typeface="Garamond" pitchFamily="18" charset="0"/>
              <a:ea typeface="+mj-ea"/>
              <a:cs typeface="+mj-cs"/>
            </a:endParaRPr>
          </a:p>
          <a:p>
            <a:pPr>
              <a:buFont typeface="Arial" pitchFamily="34" charset="0"/>
              <a:buChar char="•"/>
              <a:defRPr/>
            </a:pPr>
            <a:r>
              <a:rPr lang="en-US" sz="2000" kern="0" dirty="0" smtClean="0">
                <a:latin typeface="Garamond" pitchFamily="18" charset="0"/>
                <a:ea typeface="+mj-ea"/>
                <a:cs typeface="+mj-cs"/>
              </a:rPr>
              <a:t> Departure  from thermal equilibrium.</a:t>
            </a:r>
            <a:endParaRPr lang="en-US" sz="2000" kern="0" dirty="0">
              <a:latin typeface="Garamond" pitchFamily="18" charset="0"/>
              <a:ea typeface="+mj-ea"/>
              <a:cs typeface="+mj-cs"/>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box(in)">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 Same Side Corner Rectangle 10"/>
          <p:cNvSpPr/>
          <p:nvPr/>
        </p:nvSpPr>
        <p:spPr>
          <a:xfrm>
            <a:off x="152400" y="4343400"/>
            <a:ext cx="8610600" cy="1752600"/>
          </a:xfrm>
          <a:prstGeom prst="round2SameRect">
            <a:avLst/>
          </a:prstGeom>
          <a:solidFill>
            <a:schemeClr val="bg1">
              <a:lumMod val="9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7030A0"/>
                </a:solidFill>
                <a:latin typeface="Garamond" pitchFamily="18" charset="0"/>
              </a:rPr>
              <a:t>Also, the observable quantities in the </a:t>
            </a:r>
            <a:r>
              <a:rPr lang="en-US" dirty="0" smtClean="0">
                <a:solidFill>
                  <a:srgbClr val="FF0000"/>
                </a:solidFill>
                <a:latin typeface="Symbol" pitchFamily="18" charset="2"/>
              </a:rPr>
              <a:t>m</a:t>
            </a:r>
            <a:r>
              <a:rPr lang="en-US" dirty="0" smtClean="0">
                <a:solidFill>
                  <a:srgbClr val="FF0000"/>
                </a:solidFill>
                <a:latin typeface="Garamond" pitchFamily="18" charset="0"/>
                <a:sym typeface="Wingdings" pitchFamily="2" charset="2"/>
              </a:rPr>
              <a:t>-</a:t>
            </a:r>
            <a:r>
              <a:rPr lang="en-US" dirty="0" smtClean="0">
                <a:solidFill>
                  <a:srgbClr val="FF0000"/>
                </a:solidFill>
                <a:latin typeface="Garamond" pitchFamily="18" charset="0"/>
              </a:rPr>
              <a:t>e</a:t>
            </a:r>
            <a:r>
              <a:rPr lang="en-US" dirty="0" smtClean="0">
                <a:solidFill>
                  <a:srgbClr val="FF0000"/>
                </a:solidFill>
                <a:latin typeface="Verdana" pitchFamily="34" charset="0"/>
              </a:rPr>
              <a:t> </a:t>
            </a:r>
            <a:r>
              <a:rPr lang="en-US" dirty="0" smtClean="0">
                <a:solidFill>
                  <a:srgbClr val="7030A0"/>
                </a:solidFill>
                <a:latin typeface="Garamond" pitchFamily="18" charset="0"/>
              </a:rPr>
              <a:t>experiment are given by a pair of parameters (</a:t>
            </a:r>
            <a:r>
              <a:rPr lang="en-US" dirty="0" smtClean="0">
                <a:solidFill>
                  <a:srgbClr val="FF0000"/>
                </a:solidFill>
                <a:latin typeface="Garamond" pitchFamily="18" charset="0"/>
              </a:rPr>
              <a:t>K</a:t>
            </a:r>
            <a:r>
              <a:rPr lang="en-US" baseline="-25000" dirty="0" smtClean="0">
                <a:solidFill>
                  <a:srgbClr val="FF0000"/>
                </a:solidFill>
                <a:latin typeface="Garamond" pitchFamily="18" charset="0"/>
              </a:rPr>
              <a:t>L</a:t>
            </a:r>
            <a:r>
              <a:rPr lang="en-US" dirty="0" smtClean="0">
                <a:solidFill>
                  <a:srgbClr val="7030A0"/>
                </a:solidFill>
                <a:latin typeface="Garamond" pitchFamily="18" charset="0"/>
              </a:rPr>
              <a:t>, </a:t>
            </a:r>
            <a:r>
              <a:rPr lang="en-US" dirty="0" smtClean="0">
                <a:solidFill>
                  <a:srgbClr val="FF0000"/>
                </a:solidFill>
                <a:latin typeface="Garamond" pitchFamily="18" charset="0"/>
              </a:rPr>
              <a:t>K</a:t>
            </a:r>
            <a:r>
              <a:rPr lang="en-US" baseline="-25000" dirty="0" smtClean="0">
                <a:solidFill>
                  <a:srgbClr val="FF0000"/>
                </a:solidFill>
                <a:latin typeface="Garamond" pitchFamily="18" charset="0"/>
              </a:rPr>
              <a:t>R</a:t>
            </a:r>
            <a:r>
              <a:rPr lang="en-US" dirty="0" smtClean="0">
                <a:solidFill>
                  <a:srgbClr val="7030A0"/>
                </a:solidFill>
                <a:latin typeface="Garamond" pitchFamily="18" charset="0"/>
              </a:rPr>
              <a:t>) which depend on the LFV masses and CP-violating phases of the underlying theory. By measuring                                                                      , it is possible to reconstruct |</a:t>
            </a:r>
            <a:r>
              <a:rPr lang="en-US" dirty="0" smtClean="0">
                <a:solidFill>
                  <a:srgbClr val="FF0000"/>
                </a:solidFill>
                <a:latin typeface="Garamond" pitchFamily="18" charset="0"/>
              </a:rPr>
              <a:t> K</a:t>
            </a:r>
            <a:r>
              <a:rPr lang="en-US" baseline="-25000" dirty="0" smtClean="0">
                <a:solidFill>
                  <a:srgbClr val="FF0000"/>
                </a:solidFill>
                <a:latin typeface="Garamond" pitchFamily="18" charset="0"/>
              </a:rPr>
              <a:t>L </a:t>
            </a:r>
            <a:r>
              <a:rPr lang="en-US" dirty="0" smtClean="0">
                <a:solidFill>
                  <a:srgbClr val="7030A0"/>
                </a:solidFill>
                <a:latin typeface="Garamond" pitchFamily="18" charset="0"/>
              </a:rPr>
              <a:t>|, |</a:t>
            </a:r>
            <a:r>
              <a:rPr lang="en-US" dirty="0" smtClean="0">
                <a:solidFill>
                  <a:srgbClr val="FF0000"/>
                </a:solidFill>
                <a:latin typeface="Garamond" pitchFamily="18" charset="0"/>
              </a:rPr>
              <a:t> K</a:t>
            </a:r>
            <a:r>
              <a:rPr lang="en-US" baseline="-25000" dirty="0" smtClean="0">
                <a:solidFill>
                  <a:srgbClr val="FF0000"/>
                </a:solidFill>
                <a:latin typeface="Garamond" pitchFamily="18" charset="0"/>
              </a:rPr>
              <a:t>R </a:t>
            </a:r>
            <a:r>
              <a:rPr lang="en-US" dirty="0" smtClean="0">
                <a:solidFill>
                  <a:srgbClr val="7030A0"/>
                </a:solidFill>
                <a:latin typeface="Garamond" pitchFamily="18" charset="0"/>
              </a:rPr>
              <a:t>| and their relative phase; however, deriving the LFV and CP-violating parameters of the underlying theory from (</a:t>
            </a:r>
            <a:r>
              <a:rPr lang="en-US" dirty="0" smtClean="0">
                <a:solidFill>
                  <a:srgbClr val="FF0000"/>
                </a:solidFill>
                <a:latin typeface="Garamond" pitchFamily="18" charset="0"/>
              </a:rPr>
              <a:t>K</a:t>
            </a:r>
            <a:r>
              <a:rPr lang="en-US" baseline="-25000" dirty="0" smtClean="0">
                <a:solidFill>
                  <a:srgbClr val="FF0000"/>
                </a:solidFill>
                <a:latin typeface="Garamond" pitchFamily="18" charset="0"/>
              </a:rPr>
              <a:t>L</a:t>
            </a:r>
            <a:r>
              <a:rPr lang="en-US" dirty="0" smtClean="0">
                <a:solidFill>
                  <a:srgbClr val="7030A0"/>
                </a:solidFill>
                <a:latin typeface="Garamond" pitchFamily="18" charset="0"/>
              </a:rPr>
              <a:t>, </a:t>
            </a:r>
            <a:r>
              <a:rPr lang="en-US" dirty="0" smtClean="0">
                <a:solidFill>
                  <a:srgbClr val="FF0000"/>
                </a:solidFill>
                <a:latin typeface="Garamond" pitchFamily="18" charset="0"/>
              </a:rPr>
              <a:t>K</a:t>
            </a:r>
            <a:r>
              <a:rPr lang="en-US" baseline="-25000" dirty="0" smtClean="0">
                <a:solidFill>
                  <a:srgbClr val="FF0000"/>
                </a:solidFill>
                <a:latin typeface="Garamond" pitchFamily="18" charset="0"/>
              </a:rPr>
              <a:t>R</a:t>
            </a:r>
            <a:r>
              <a:rPr lang="en-US" dirty="0" smtClean="0">
                <a:solidFill>
                  <a:srgbClr val="7030A0"/>
                </a:solidFill>
                <a:latin typeface="Garamond" pitchFamily="18" charset="0"/>
              </a:rPr>
              <a:t>) would suffer from degeneracies.</a:t>
            </a:r>
            <a:endParaRPr lang="en-US" dirty="0"/>
          </a:p>
        </p:txBody>
      </p:sp>
      <p:sp>
        <p:nvSpPr>
          <p:cNvPr id="10" name="Round Same Side Corner Rectangle 9"/>
          <p:cNvSpPr/>
          <p:nvPr/>
        </p:nvSpPr>
        <p:spPr>
          <a:xfrm>
            <a:off x="609600" y="2743200"/>
            <a:ext cx="7924800" cy="1371600"/>
          </a:xfrm>
          <a:prstGeom prst="round2SameRect">
            <a:avLst/>
          </a:prstGeom>
          <a:solidFill>
            <a:schemeClr val="accent5">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7030A0"/>
                </a:solidFill>
                <a:latin typeface="Garamond" pitchFamily="18" charset="0"/>
              </a:rPr>
              <a:t>By measuring                                                                  , one can reconstruct both </a:t>
            </a:r>
            <a:r>
              <a:rPr lang="en-US" dirty="0" smtClean="0">
                <a:solidFill>
                  <a:srgbClr val="FF0000"/>
                </a:solidFill>
                <a:latin typeface="Garamond" pitchFamily="18" charset="0"/>
              </a:rPr>
              <a:t>A</a:t>
            </a:r>
            <a:r>
              <a:rPr lang="en-US" baseline="-25000" dirty="0" smtClean="0">
                <a:solidFill>
                  <a:srgbClr val="FF0000"/>
                </a:solidFill>
                <a:latin typeface="Garamond" pitchFamily="18" charset="0"/>
              </a:rPr>
              <a:t>L</a:t>
            </a:r>
            <a:r>
              <a:rPr lang="en-US" dirty="0" smtClean="0">
                <a:solidFill>
                  <a:srgbClr val="7030A0"/>
                </a:solidFill>
                <a:latin typeface="Garamond" pitchFamily="18" charset="0"/>
              </a:rPr>
              <a:t> and </a:t>
            </a:r>
            <a:r>
              <a:rPr lang="en-US" dirty="0" smtClean="0">
                <a:solidFill>
                  <a:srgbClr val="FF0000"/>
                </a:solidFill>
                <a:latin typeface="Garamond" pitchFamily="18" charset="0"/>
              </a:rPr>
              <a:t>A</a:t>
            </a:r>
            <a:r>
              <a:rPr lang="en-US" baseline="-25000" dirty="0" smtClean="0">
                <a:solidFill>
                  <a:srgbClr val="FF0000"/>
                </a:solidFill>
                <a:latin typeface="Garamond" pitchFamily="18" charset="0"/>
              </a:rPr>
              <a:t>R</a:t>
            </a:r>
            <a:r>
              <a:rPr lang="en-US" dirty="0" smtClean="0">
                <a:solidFill>
                  <a:srgbClr val="7030A0"/>
                </a:solidFill>
                <a:latin typeface="Garamond" pitchFamily="18" charset="0"/>
              </a:rPr>
              <a:t> (up to a common phase). However, because of the degeneracies, it is not possible to unambiguously derive the values of the LFV elements and the CP-violating phases of the underlying theory from </a:t>
            </a:r>
            <a:r>
              <a:rPr lang="en-US" dirty="0" smtClean="0">
                <a:solidFill>
                  <a:srgbClr val="FF0000"/>
                </a:solidFill>
                <a:latin typeface="Garamond" pitchFamily="18" charset="0"/>
              </a:rPr>
              <a:t>A</a:t>
            </a:r>
            <a:r>
              <a:rPr lang="en-US" baseline="-25000" dirty="0" smtClean="0">
                <a:solidFill>
                  <a:srgbClr val="FF0000"/>
                </a:solidFill>
                <a:latin typeface="Garamond" pitchFamily="18" charset="0"/>
              </a:rPr>
              <a:t>L</a:t>
            </a:r>
            <a:r>
              <a:rPr lang="en-US" dirty="0" smtClean="0">
                <a:solidFill>
                  <a:srgbClr val="7030A0"/>
                </a:solidFill>
                <a:latin typeface="Garamond" pitchFamily="18" charset="0"/>
              </a:rPr>
              <a:t> and </a:t>
            </a:r>
            <a:r>
              <a:rPr lang="en-US" dirty="0" smtClean="0">
                <a:solidFill>
                  <a:srgbClr val="FF0000"/>
                </a:solidFill>
                <a:latin typeface="Garamond" pitchFamily="18" charset="0"/>
              </a:rPr>
              <a:t>A</a:t>
            </a:r>
            <a:r>
              <a:rPr lang="en-US" baseline="-25000" dirty="0" smtClean="0">
                <a:solidFill>
                  <a:srgbClr val="FF0000"/>
                </a:solidFill>
                <a:latin typeface="Garamond" pitchFamily="18" charset="0"/>
              </a:rPr>
              <a:t>R</a:t>
            </a:r>
            <a:r>
              <a:rPr lang="en-US" dirty="0" smtClean="0">
                <a:solidFill>
                  <a:srgbClr val="7030A0"/>
                </a:solidFill>
                <a:latin typeface="Garamond" pitchFamily="18" charset="0"/>
              </a:rPr>
              <a:t>.</a:t>
            </a:r>
          </a:p>
        </p:txBody>
      </p:sp>
      <p:sp>
        <p:nvSpPr>
          <p:cNvPr id="3" name="Content Placeholder 2"/>
          <p:cNvSpPr>
            <a:spLocks noGrp="1"/>
          </p:cNvSpPr>
          <p:nvPr>
            <p:ph idx="1"/>
          </p:nvPr>
        </p:nvSpPr>
        <p:spPr>
          <a:xfrm>
            <a:off x="457200" y="609600"/>
            <a:ext cx="8229600" cy="533400"/>
          </a:xfrm>
        </p:spPr>
        <p:txBody>
          <a:bodyPr/>
          <a:lstStyle/>
          <a:p>
            <a:pPr algn="ctr">
              <a:buNone/>
            </a:pPr>
            <a:r>
              <a:rPr lang="en-US" dirty="0" smtClean="0">
                <a:solidFill>
                  <a:srgbClr val="FF0000"/>
                </a:solidFill>
                <a:latin typeface="Garamond" pitchFamily="18" charset="0"/>
              </a:rPr>
              <a:t>Resolving degeneracy</a:t>
            </a:r>
            <a:endParaRPr lang="en-US" sz="1800" dirty="0">
              <a:solidFill>
                <a:srgbClr val="FF0000"/>
              </a:solidFill>
              <a:latin typeface="Garamond" pitchFamily="18" charset="0"/>
            </a:endParaRPr>
          </a:p>
        </p:txBody>
      </p:sp>
      <p:pic>
        <p:nvPicPr>
          <p:cNvPr id="6" name="Picture 5"/>
          <p:cNvPicPr>
            <a:picLocks noChangeAspect="1" noChangeArrowheads="1"/>
          </p:cNvPicPr>
          <p:nvPr/>
        </p:nvPicPr>
        <p:blipFill>
          <a:blip r:embed="rId3"/>
          <a:srcRect/>
          <a:stretch>
            <a:fillRect/>
          </a:stretch>
        </p:blipFill>
        <p:spPr bwMode="auto">
          <a:xfrm>
            <a:off x="2057400" y="2895600"/>
            <a:ext cx="3571875" cy="28575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8" name="Picture 2"/>
          <p:cNvPicPr>
            <a:picLocks noChangeAspect="1" noChangeArrowheads="1"/>
          </p:cNvPicPr>
          <p:nvPr/>
        </p:nvPicPr>
        <p:blipFill>
          <a:blip r:embed="rId4"/>
          <a:srcRect/>
          <a:stretch>
            <a:fillRect/>
          </a:stretch>
        </p:blipFill>
        <p:spPr bwMode="auto">
          <a:xfrm>
            <a:off x="1371600" y="5105400"/>
            <a:ext cx="3676650" cy="333375"/>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7" name="Round Same Side Corner Rectangle 6"/>
          <p:cNvSpPr/>
          <p:nvPr/>
        </p:nvSpPr>
        <p:spPr>
          <a:xfrm>
            <a:off x="685800" y="1219200"/>
            <a:ext cx="7924800" cy="1066800"/>
          </a:xfrm>
          <a:prstGeom prst="round2SameRect">
            <a:avLst/>
          </a:prstGeom>
          <a:solidFill>
            <a:schemeClr val="accent2">
              <a:lumMod val="20000"/>
              <a:lumOff val="80000"/>
            </a:schemeClr>
          </a:solidFill>
          <a:ln>
            <a:solidFill>
              <a:schemeClr val="accent2">
                <a:lumMod val="50000"/>
              </a:schemeClr>
            </a:solidFill>
          </a:ln>
          <a:effectLst>
            <a:outerShdw blurRad="50800" dist="50800" dir="5400000" sx="1000" sy="1000" algn="ctr" rotWithShape="0">
              <a:srgbClr val="000000"/>
            </a:outerShdw>
          </a:effectLst>
          <a:scene3d>
            <a:camera prst="orthographicFront"/>
            <a:lightRig rig="threePt" dir="t"/>
          </a:scene3d>
          <a:sp3d>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7030A0"/>
                </a:solidFill>
                <a:latin typeface="Garamond" pitchFamily="18" charset="0"/>
              </a:rPr>
              <a:t>All the observables in the</a:t>
            </a:r>
            <a:r>
              <a:rPr lang="en-US" dirty="0" smtClean="0">
                <a:solidFill>
                  <a:srgbClr val="FF0000"/>
                </a:solidFill>
                <a:latin typeface="Symbol" pitchFamily="18" charset="2"/>
              </a:rPr>
              <a:t> m</a:t>
            </a:r>
            <a:r>
              <a:rPr lang="en-US" dirty="0" smtClean="0">
                <a:solidFill>
                  <a:srgbClr val="FF0000"/>
                </a:solidFill>
                <a:latin typeface="Garamond" pitchFamily="18" charset="0"/>
                <a:sym typeface="Wingdings" pitchFamily="2" charset="2"/>
              </a:rPr>
              <a:t></a:t>
            </a:r>
            <a:r>
              <a:rPr lang="en-US" dirty="0" smtClean="0">
                <a:solidFill>
                  <a:srgbClr val="FF0000"/>
                </a:solidFill>
                <a:latin typeface="Verdana" pitchFamily="34" charset="0"/>
              </a:rPr>
              <a:t> </a:t>
            </a:r>
            <a:r>
              <a:rPr lang="en-US" dirty="0" smtClean="0">
                <a:solidFill>
                  <a:srgbClr val="FF0000"/>
                </a:solidFill>
                <a:latin typeface="Garamond" pitchFamily="18" charset="0"/>
              </a:rPr>
              <a:t>e</a:t>
            </a:r>
            <a:r>
              <a:rPr lang="en-US" dirty="0" smtClean="0">
                <a:solidFill>
                  <a:srgbClr val="FF0000"/>
                </a:solidFill>
                <a:latin typeface="Verdana" pitchFamily="34" charset="0"/>
              </a:rPr>
              <a:t> </a:t>
            </a:r>
            <a:r>
              <a:rPr lang="en-US" dirty="0" smtClean="0">
                <a:solidFill>
                  <a:srgbClr val="FF0000"/>
                </a:solidFill>
                <a:latin typeface="Symbol" pitchFamily="18" charset="2"/>
              </a:rPr>
              <a:t>g</a:t>
            </a:r>
            <a:r>
              <a:rPr lang="en-US" dirty="0" smtClean="0">
                <a:solidFill>
                  <a:srgbClr val="FF0000"/>
                </a:solidFill>
                <a:latin typeface="Verdana" pitchFamily="34" charset="0"/>
              </a:rPr>
              <a:t> </a:t>
            </a:r>
            <a:r>
              <a:rPr lang="en-US" dirty="0" smtClean="0">
                <a:solidFill>
                  <a:srgbClr val="7030A0"/>
                </a:solidFill>
                <a:latin typeface="Garamond" pitchFamily="18" charset="0"/>
              </a:rPr>
              <a:t>experiment are determined by a pair of effective couplings </a:t>
            </a:r>
            <a:r>
              <a:rPr lang="en-US" dirty="0" smtClean="0">
                <a:solidFill>
                  <a:srgbClr val="FF0000"/>
                </a:solidFill>
                <a:latin typeface="Garamond" pitchFamily="18" charset="0"/>
              </a:rPr>
              <a:t>A</a:t>
            </a:r>
            <a:r>
              <a:rPr lang="en-US" baseline="-25000" dirty="0" smtClean="0">
                <a:solidFill>
                  <a:srgbClr val="FF0000"/>
                </a:solidFill>
                <a:latin typeface="Garamond" pitchFamily="18" charset="0"/>
              </a:rPr>
              <a:t>L</a:t>
            </a:r>
            <a:r>
              <a:rPr lang="en-US" dirty="0" smtClean="0">
                <a:solidFill>
                  <a:srgbClr val="7030A0"/>
                </a:solidFill>
                <a:latin typeface="Garamond" pitchFamily="18" charset="0"/>
              </a:rPr>
              <a:t>, </a:t>
            </a:r>
            <a:r>
              <a:rPr lang="en-US" dirty="0" smtClean="0">
                <a:solidFill>
                  <a:srgbClr val="FF0000"/>
                </a:solidFill>
                <a:latin typeface="Garamond" pitchFamily="18" charset="0"/>
              </a:rPr>
              <a:t>A</a:t>
            </a:r>
            <a:r>
              <a:rPr lang="en-US" baseline="-25000" dirty="0" smtClean="0">
                <a:solidFill>
                  <a:srgbClr val="FF0000"/>
                </a:solidFill>
                <a:latin typeface="Garamond" pitchFamily="18" charset="0"/>
              </a:rPr>
              <a:t>R</a:t>
            </a:r>
            <a:r>
              <a:rPr lang="en-US" dirty="0" smtClean="0">
                <a:solidFill>
                  <a:srgbClr val="7030A0"/>
                </a:solidFill>
                <a:latin typeface="Garamond" pitchFamily="18" charset="0"/>
              </a:rPr>
              <a:t> which  receive contributions from various parameters in the underlying theory.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609600" y="2133600"/>
            <a:ext cx="8001000" cy="2133600"/>
          </a:xfrm>
          <a:prstGeom prst="roundRect">
            <a:avLst/>
          </a:prstGeom>
          <a:solidFill>
            <a:schemeClr val="accent1">
              <a:lumMod val="20000"/>
              <a:lumOff val="80000"/>
            </a:schemeClr>
          </a:solidFill>
          <a:ln>
            <a:solidFill>
              <a:srgbClr val="9CFA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7030A0"/>
                </a:solidFill>
                <a:latin typeface="Garamond" pitchFamily="18" charset="0"/>
              </a:rPr>
              <a:t>Fig.5 demonstrates such a possibility. In the case of the points depicted by red plus (+), green filled circle, dark blue circle and purple triangle, all the phases  are set to zero except one of the phases which is specified in the legend and varies between 0 and 2</a:t>
            </a:r>
            <a:r>
              <a:rPr lang="en-US" dirty="0" smtClean="0">
                <a:solidFill>
                  <a:srgbClr val="7030A0"/>
                </a:solidFill>
                <a:latin typeface="Mathematica1" pitchFamily="2" charset="2"/>
              </a:rPr>
              <a:t>p</a:t>
            </a:r>
            <a:r>
              <a:rPr lang="en-US" dirty="0" smtClean="0">
                <a:solidFill>
                  <a:srgbClr val="7030A0"/>
                </a:solidFill>
                <a:latin typeface="Garamond" pitchFamily="18" charset="0"/>
              </a:rPr>
              <a:t>.  In the case of points depicted by cyan squares, the phase of                     is set  equal to 0.7 of the phase of                  which varies between zero and 2</a:t>
            </a:r>
            <a:r>
              <a:rPr lang="en-US" dirty="0" smtClean="0">
                <a:solidFill>
                  <a:srgbClr val="7030A0"/>
                </a:solidFill>
                <a:latin typeface="Mathematica1" pitchFamily="2" charset="2"/>
              </a:rPr>
              <a:t>p </a:t>
            </a:r>
            <a:r>
              <a:rPr lang="en-US" dirty="0" smtClean="0">
                <a:solidFill>
                  <a:srgbClr val="7030A0"/>
                </a:solidFill>
                <a:latin typeface="Garamond" pitchFamily="18" charset="0"/>
              </a:rPr>
              <a:t>/0.7.</a:t>
            </a:r>
          </a:p>
        </p:txBody>
      </p:sp>
      <p:grpSp>
        <p:nvGrpSpPr>
          <p:cNvPr id="15" name="Group 14"/>
          <p:cNvGrpSpPr/>
          <p:nvPr/>
        </p:nvGrpSpPr>
        <p:grpSpPr>
          <a:xfrm>
            <a:off x="3790950" y="3352801"/>
            <a:ext cx="4133850" cy="609599"/>
            <a:chOff x="3562350" y="3352801"/>
            <a:chExt cx="4133850" cy="609599"/>
          </a:xfrm>
        </p:grpSpPr>
        <p:pic>
          <p:nvPicPr>
            <p:cNvPr id="4" name="Picture 4"/>
            <p:cNvPicPr>
              <a:picLocks noChangeAspect="1" noChangeArrowheads="1"/>
            </p:cNvPicPr>
            <p:nvPr/>
          </p:nvPicPr>
          <p:blipFill>
            <a:blip r:embed="rId3"/>
            <a:srcRect/>
            <a:stretch>
              <a:fillRect/>
            </a:stretch>
          </p:blipFill>
          <p:spPr bwMode="auto">
            <a:xfrm>
              <a:off x="3562350" y="3657600"/>
              <a:ext cx="781050" cy="304800"/>
            </a:xfrm>
            <a:prstGeom prst="rect">
              <a:avLst/>
            </a:prstGeom>
            <a:noFill/>
            <a:ln w="9525">
              <a:noFill/>
              <a:miter lim="800000"/>
              <a:headEnd/>
              <a:tailEnd/>
            </a:ln>
            <a:effectLst>
              <a:outerShdw blurRad="107950" dist="12700" dir="5400000" algn="ctr">
                <a:srgbClr val="000000"/>
              </a:outerShdw>
            </a:effectLst>
          </p:spPr>
        </p:pic>
        <p:pic>
          <p:nvPicPr>
            <p:cNvPr id="7" name="Picture 7"/>
            <p:cNvPicPr>
              <a:picLocks noChangeAspect="1" noChangeArrowheads="1"/>
            </p:cNvPicPr>
            <p:nvPr/>
          </p:nvPicPr>
          <p:blipFill>
            <a:blip r:embed="rId4"/>
            <a:srcRect/>
            <a:stretch>
              <a:fillRect/>
            </a:stretch>
          </p:blipFill>
          <p:spPr bwMode="auto">
            <a:xfrm>
              <a:off x="6781800" y="3352801"/>
              <a:ext cx="914400" cy="264502"/>
            </a:xfrm>
            <a:prstGeom prst="rect">
              <a:avLst/>
            </a:prstGeom>
            <a:noFill/>
            <a:ln w="9525">
              <a:noFill/>
              <a:miter lim="800000"/>
              <a:headEnd/>
              <a:tailEnd/>
            </a:ln>
            <a:effectLst>
              <a:outerShdw blurRad="107950" dist="12700" dir="5400000" algn="ctr">
                <a:srgbClr val="000000"/>
              </a:outerShdw>
            </a:effectLst>
          </p:spPr>
        </p:pic>
      </p:grpSp>
      <p:sp>
        <p:nvSpPr>
          <p:cNvPr id="8" name="Rounded Rectangle 7"/>
          <p:cNvSpPr/>
          <p:nvPr/>
        </p:nvSpPr>
        <p:spPr>
          <a:xfrm>
            <a:off x="457200" y="457200"/>
            <a:ext cx="8153400" cy="914400"/>
          </a:xfrm>
          <a:prstGeom prst="roundRect">
            <a:avLst/>
          </a:prstGeom>
          <a:solidFill>
            <a:schemeClr val="accent6">
              <a:lumMod val="20000"/>
              <a:lumOff val="80000"/>
            </a:schemeClr>
          </a:solidFill>
          <a:ln>
            <a:solidFill>
              <a:srgbClr val="FB67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7030A0"/>
                </a:solidFill>
                <a:latin typeface="Garamond" pitchFamily="18" charset="0"/>
              </a:rPr>
              <a:t>Fortunately, the pairs of  </a:t>
            </a:r>
            <a:r>
              <a:rPr lang="en-US" dirty="0" smtClean="0">
                <a:solidFill>
                  <a:srgbClr val="FF0000"/>
                </a:solidFill>
                <a:latin typeface="Garamond" pitchFamily="18" charset="0"/>
              </a:rPr>
              <a:t>K</a:t>
            </a:r>
            <a:r>
              <a:rPr lang="en-US" baseline="-25000" dirty="0" smtClean="0">
                <a:solidFill>
                  <a:srgbClr val="FF0000"/>
                </a:solidFill>
                <a:latin typeface="Garamond" pitchFamily="18" charset="0"/>
              </a:rPr>
              <a:t>L</a:t>
            </a:r>
            <a:r>
              <a:rPr lang="en-US" dirty="0" smtClean="0">
                <a:solidFill>
                  <a:srgbClr val="7030A0"/>
                </a:solidFill>
                <a:latin typeface="Garamond" pitchFamily="18" charset="0"/>
              </a:rPr>
              <a:t> , </a:t>
            </a:r>
            <a:r>
              <a:rPr lang="en-US" dirty="0" smtClean="0">
                <a:solidFill>
                  <a:srgbClr val="FF0000"/>
                </a:solidFill>
                <a:latin typeface="Garamond" pitchFamily="18" charset="0"/>
              </a:rPr>
              <a:t>K</a:t>
            </a:r>
            <a:r>
              <a:rPr lang="en-US" baseline="-25000" dirty="0" smtClean="0">
                <a:solidFill>
                  <a:srgbClr val="FF0000"/>
                </a:solidFill>
                <a:latin typeface="Garamond" pitchFamily="18" charset="0"/>
              </a:rPr>
              <a:t>R</a:t>
            </a:r>
            <a:r>
              <a:rPr lang="en-US" dirty="0" smtClean="0">
                <a:solidFill>
                  <a:srgbClr val="7030A0"/>
                </a:solidFill>
                <a:latin typeface="Garamond" pitchFamily="18" charset="0"/>
              </a:rPr>
              <a:t>  and  </a:t>
            </a:r>
            <a:r>
              <a:rPr lang="en-US" dirty="0" smtClean="0">
                <a:solidFill>
                  <a:srgbClr val="FF0000"/>
                </a:solidFill>
                <a:latin typeface="Garamond" pitchFamily="18" charset="0"/>
              </a:rPr>
              <a:t>A</a:t>
            </a:r>
            <a:r>
              <a:rPr lang="en-US" baseline="-25000" dirty="0" smtClean="0">
                <a:solidFill>
                  <a:srgbClr val="FF0000"/>
                </a:solidFill>
                <a:latin typeface="Garamond" pitchFamily="18" charset="0"/>
              </a:rPr>
              <a:t>L</a:t>
            </a:r>
            <a:r>
              <a:rPr lang="en-US" dirty="0" smtClean="0">
                <a:solidFill>
                  <a:srgbClr val="7030A0"/>
                </a:solidFill>
                <a:latin typeface="Garamond" pitchFamily="18" charset="0"/>
              </a:rPr>
              <a:t> , </a:t>
            </a:r>
            <a:r>
              <a:rPr lang="en-US" dirty="0" smtClean="0">
                <a:solidFill>
                  <a:srgbClr val="FF0000"/>
                </a:solidFill>
                <a:latin typeface="Garamond" pitchFamily="18" charset="0"/>
              </a:rPr>
              <a:t>A</a:t>
            </a:r>
            <a:r>
              <a:rPr lang="en-US" baseline="-25000" dirty="0" smtClean="0">
                <a:solidFill>
                  <a:srgbClr val="FF0000"/>
                </a:solidFill>
                <a:latin typeface="Garamond" pitchFamily="18" charset="0"/>
              </a:rPr>
              <a:t>R</a:t>
            </a:r>
            <a:r>
              <a:rPr lang="en-US" dirty="0" smtClean="0">
                <a:solidFill>
                  <a:srgbClr val="7030A0"/>
                </a:solidFill>
                <a:latin typeface="Garamond" pitchFamily="18" charset="0"/>
              </a:rPr>
              <a:t>  depend on different combinations of the LFV elements. Thus, there is a hope to solve a part of degeneracies by combining information from the</a:t>
            </a:r>
            <a:r>
              <a:rPr lang="en-US" dirty="0" smtClean="0">
                <a:solidFill>
                  <a:srgbClr val="FF0000"/>
                </a:solidFill>
                <a:latin typeface="Symbol" pitchFamily="18" charset="2"/>
              </a:rPr>
              <a:t> m</a:t>
            </a:r>
            <a:r>
              <a:rPr lang="en-US" dirty="0" smtClean="0">
                <a:solidFill>
                  <a:srgbClr val="FF0000"/>
                </a:solidFill>
                <a:latin typeface="Garamond" pitchFamily="18" charset="0"/>
                <a:sym typeface="Wingdings" pitchFamily="2" charset="2"/>
              </a:rPr>
              <a:t></a:t>
            </a:r>
            <a:r>
              <a:rPr lang="en-US" dirty="0" smtClean="0">
                <a:solidFill>
                  <a:srgbClr val="FF0000"/>
                </a:solidFill>
                <a:latin typeface="Verdana" pitchFamily="34" charset="0"/>
              </a:rPr>
              <a:t> </a:t>
            </a:r>
            <a:r>
              <a:rPr lang="en-US" dirty="0" smtClean="0">
                <a:solidFill>
                  <a:srgbClr val="FF0000"/>
                </a:solidFill>
                <a:latin typeface="Garamond" pitchFamily="18" charset="0"/>
              </a:rPr>
              <a:t>e</a:t>
            </a:r>
            <a:r>
              <a:rPr lang="en-US" dirty="0" smtClean="0">
                <a:solidFill>
                  <a:srgbClr val="FF0000"/>
                </a:solidFill>
                <a:latin typeface="Verdana" pitchFamily="34" charset="0"/>
              </a:rPr>
              <a:t> </a:t>
            </a:r>
            <a:r>
              <a:rPr lang="en-US" dirty="0" smtClean="0">
                <a:solidFill>
                  <a:srgbClr val="FF0000"/>
                </a:solidFill>
                <a:latin typeface="Symbol" pitchFamily="18" charset="2"/>
              </a:rPr>
              <a:t>g</a:t>
            </a:r>
            <a:r>
              <a:rPr lang="en-US" dirty="0" smtClean="0">
                <a:solidFill>
                  <a:srgbClr val="FF0000"/>
                </a:solidFill>
                <a:latin typeface="Verdana" pitchFamily="34" charset="0"/>
              </a:rPr>
              <a:t> </a:t>
            </a:r>
            <a:r>
              <a:rPr lang="en-US" dirty="0" smtClean="0">
                <a:solidFill>
                  <a:srgbClr val="7030A0"/>
                </a:solidFill>
                <a:latin typeface="Garamond" pitchFamily="18" charset="0"/>
              </a:rPr>
              <a:t>and </a:t>
            </a:r>
            <a:r>
              <a:rPr lang="en-US" dirty="0" smtClean="0">
                <a:solidFill>
                  <a:srgbClr val="FF0000"/>
                </a:solidFill>
                <a:latin typeface="Symbol" pitchFamily="18" charset="2"/>
              </a:rPr>
              <a:t>m</a:t>
            </a:r>
            <a:r>
              <a:rPr lang="en-US" dirty="0" smtClean="0">
                <a:solidFill>
                  <a:srgbClr val="FF0000"/>
                </a:solidFill>
                <a:latin typeface="Garamond" pitchFamily="18" charset="0"/>
                <a:sym typeface="Wingdings" pitchFamily="2" charset="2"/>
              </a:rPr>
              <a:t>-</a:t>
            </a:r>
            <a:r>
              <a:rPr lang="en-US" dirty="0" smtClean="0">
                <a:solidFill>
                  <a:srgbClr val="FF0000"/>
                </a:solidFill>
                <a:latin typeface="Garamond" pitchFamily="18" charset="0"/>
              </a:rPr>
              <a:t>e </a:t>
            </a:r>
            <a:r>
              <a:rPr lang="en-US" dirty="0" smtClean="0">
                <a:solidFill>
                  <a:srgbClr val="7030A0"/>
                </a:solidFill>
                <a:latin typeface="Garamond" pitchFamily="18" charset="0"/>
              </a:rPr>
              <a:t>experiments</a:t>
            </a:r>
            <a:r>
              <a:rPr lang="en-US" dirty="0" smtClean="0">
                <a:latin typeface="Garamond" pitchFamily="18" charset="0"/>
              </a:rPr>
              <a:t>.</a:t>
            </a:r>
          </a:p>
        </p:txBody>
      </p:sp>
      <p:sp>
        <p:nvSpPr>
          <p:cNvPr id="14" name="Round Same Side Corner Rectangle 13"/>
          <p:cNvSpPr/>
          <p:nvPr/>
        </p:nvSpPr>
        <p:spPr>
          <a:xfrm>
            <a:off x="685800" y="4648200"/>
            <a:ext cx="7696200" cy="1447800"/>
          </a:xfrm>
          <a:prstGeom prst="round2SameRect">
            <a:avLst/>
          </a:prstGeom>
          <a:solidFill>
            <a:srgbClr val="9CFA9E"/>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7030A0"/>
                </a:solidFill>
                <a:latin typeface="Garamond" pitchFamily="18" charset="0"/>
              </a:rPr>
              <a:t>W</a:t>
            </a:r>
            <a:r>
              <a:rPr lang="en-US" dirty="0" smtClean="0">
                <a:solidFill>
                  <a:srgbClr val="7030A0"/>
                </a:solidFill>
                <a:latin typeface="Garamond" pitchFamily="18" charset="0"/>
              </a:rPr>
              <a:t>e </a:t>
            </a:r>
            <a:r>
              <a:rPr lang="en-US" dirty="0" smtClean="0">
                <a:solidFill>
                  <a:srgbClr val="7030A0"/>
                </a:solidFill>
                <a:latin typeface="Garamond" pitchFamily="18" charset="0"/>
              </a:rPr>
              <a:t>have chosen the values at the P3 benchmark for the lepton flavor conserving parameters. We have then searched for  the values of the LFV </a:t>
            </a:r>
            <a:r>
              <a:rPr lang="en-US" dirty="0" err="1" smtClean="0">
                <a:solidFill>
                  <a:srgbClr val="7030A0"/>
                </a:solidFill>
                <a:latin typeface="Garamond" pitchFamily="18" charset="0"/>
              </a:rPr>
              <a:t>e</a:t>
            </a:r>
            <a:r>
              <a:rPr lang="en-US" dirty="0" err="1" smtClean="0">
                <a:solidFill>
                  <a:srgbClr val="7030A0"/>
                </a:solidFill>
                <a:latin typeface="Mathematica1" pitchFamily="2" charset="2"/>
              </a:rPr>
              <a:t>m</a:t>
            </a:r>
            <a:r>
              <a:rPr lang="en-US" dirty="0" smtClean="0">
                <a:solidFill>
                  <a:srgbClr val="7030A0"/>
                </a:solidFill>
                <a:latin typeface="Garamond" pitchFamily="18" charset="0"/>
              </a:rPr>
              <a:t> elements at which  the observable quantities Br(</a:t>
            </a:r>
            <a:r>
              <a:rPr lang="en-US" dirty="0" smtClean="0">
                <a:solidFill>
                  <a:srgbClr val="FF0000"/>
                </a:solidFill>
                <a:latin typeface="Symbol" pitchFamily="18" charset="2"/>
              </a:rPr>
              <a:t>m</a:t>
            </a:r>
            <a:r>
              <a:rPr lang="en-US" dirty="0" smtClean="0">
                <a:solidFill>
                  <a:srgbClr val="FF0000"/>
                </a:solidFill>
                <a:latin typeface="Garamond" pitchFamily="18" charset="0"/>
                <a:sym typeface="Wingdings" pitchFamily="2" charset="2"/>
              </a:rPr>
              <a:t></a:t>
            </a:r>
            <a:r>
              <a:rPr lang="en-US" dirty="0" smtClean="0">
                <a:solidFill>
                  <a:srgbClr val="FF0000"/>
                </a:solidFill>
                <a:latin typeface="Verdana" pitchFamily="34" charset="0"/>
              </a:rPr>
              <a:t> </a:t>
            </a:r>
            <a:r>
              <a:rPr lang="en-US" dirty="0" smtClean="0">
                <a:solidFill>
                  <a:srgbClr val="FF0000"/>
                </a:solidFill>
                <a:latin typeface="Garamond" pitchFamily="18" charset="0"/>
              </a:rPr>
              <a:t>e</a:t>
            </a:r>
            <a:r>
              <a:rPr lang="en-US" dirty="0" smtClean="0">
                <a:solidFill>
                  <a:srgbClr val="FF0000"/>
                </a:solidFill>
                <a:latin typeface="Verdana" pitchFamily="34" charset="0"/>
              </a:rPr>
              <a:t> </a:t>
            </a:r>
            <a:r>
              <a:rPr lang="en-US" dirty="0" smtClean="0">
                <a:solidFill>
                  <a:srgbClr val="FF0000"/>
                </a:solidFill>
                <a:latin typeface="Symbol" pitchFamily="18" charset="2"/>
              </a:rPr>
              <a:t>g</a:t>
            </a:r>
            <a:r>
              <a:rPr lang="en-US" dirty="0" smtClean="0">
                <a:solidFill>
                  <a:srgbClr val="FF0000"/>
                </a:solidFill>
                <a:latin typeface="Verdana" pitchFamily="34" charset="0"/>
              </a:rPr>
              <a:t> </a:t>
            </a:r>
            <a:r>
              <a:rPr lang="en-US" dirty="0" smtClean="0">
                <a:solidFill>
                  <a:srgbClr val="7030A0"/>
                </a:solidFill>
                <a:latin typeface="Garamond" pitchFamily="18" charset="0"/>
              </a:rPr>
              <a:t>), R(</a:t>
            </a:r>
            <a:r>
              <a:rPr lang="en-US" dirty="0" smtClean="0">
                <a:solidFill>
                  <a:srgbClr val="FF0000"/>
                </a:solidFill>
                <a:latin typeface="Symbol" pitchFamily="18" charset="2"/>
              </a:rPr>
              <a:t> m Ti</a:t>
            </a:r>
            <a:r>
              <a:rPr lang="en-US" dirty="0" smtClean="0">
                <a:solidFill>
                  <a:srgbClr val="FF0000"/>
                </a:solidFill>
                <a:latin typeface="Garamond" pitchFamily="18" charset="0"/>
                <a:sym typeface="Wingdings" pitchFamily="2" charset="2"/>
              </a:rPr>
              <a:t>-</a:t>
            </a:r>
            <a:r>
              <a:rPr lang="en-US" dirty="0" smtClean="0">
                <a:solidFill>
                  <a:srgbClr val="FF0000"/>
                </a:solidFill>
                <a:latin typeface="Garamond" pitchFamily="18" charset="0"/>
              </a:rPr>
              <a:t>e Ti</a:t>
            </a:r>
            <a:r>
              <a:rPr lang="en-US" dirty="0" smtClean="0">
                <a:solidFill>
                  <a:srgbClr val="7030A0"/>
                </a:solidFill>
                <a:latin typeface="Garamond" pitchFamily="18" charset="0"/>
              </a:rPr>
              <a:t>), R</a:t>
            </a:r>
            <a:r>
              <a:rPr lang="en-US" baseline="-25000" dirty="0" smtClean="0">
                <a:solidFill>
                  <a:srgbClr val="7030A0"/>
                </a:solidFill>
                <a:latin typeface="Garamond" pitchFamily="18" charset="0"/>
              </a:rPr>
              <a:t>1 </a:t>
            </a:r>
            <a:r>
              <a:rPr lang="en-US" dirty="0" smtClean="0">
                <a:solidFill>
                  <a:srgbClr val="7030A0"/>
                </a:solidFill>
                <a:latin typeface="Garamond" pitchFamily="18" charset="0"/>
              </a:rPr>
              <a:t>and R</a:t>
            </a:r>
            <a:r>
              <a:rPr lang="en-US" baseline="-25000" dirty="0" smtClean="0">
                <a:solidFill>
                  <a:srgbClr val="7030A0"/>
                </a:solidFill>
                <a:latin typeface="Garamond" pitchFamily="18" charset="0"/>
              </a:rPr>
              <a:t>2</a:t>
            </a:r>
            <a:r>
              <a:rPr lang="en-US" dirty="0" smtClean="0">
                <a:solidFill>
                  <a:srgbClr val="7030A0"/>
                </a:solidFill>
                <a:latin typeface="Garamond" pitchFamily="18" charset="0"/>
              </a:rPr>
              <a:t> are in a given range. We have fixed </a:t>
            </a:r>
            <a:r>
              <a:rPr lang="en-US" dirty="0" err="1" smtClean="0">
                <a:solidFill>
                  <a:srgbClr val="7030A0"/>
                </a:solidFill>
              </a:rPr>
              <a:t>A</a:t>
            </a:r>
            <a:r>
              <a:rPr lang="en-US" baseline="-25000" dirty="0" err="1" smtClean="0">
                <a:solidFill>
                  <a:srgbClr val="7030A0"/>
                </a:solidFill>
              </a:rPr>
              <a:t>e</a:t>
            </a:r>
            <a:r>
              <a:rPr lang="en-US" baseline="-25000" dirty="0" smtClean="0">
                <a:solidFill>
                  <a:srgbClr val="7030A0"/>
                </a:solidFill>
              </a:rPr>
              <a:t> </a:t>
            </a:r>
            <a:r>
              <a:rPr lang="en-US" dirty="0" smtClean="0">
                <a:solidFill>
                  <a:srgbClr val="7030A0"/>
                </a:solidFill>
                <a:latin typeface="Garamond" pitchFamily="18" charset="0"/>
              </a:rPr>
              <a:t>and </a:t>
            </a:r>
            <a:r>
              <a:rPr lang="en-US" dirty="0" smtClean="0">
                <a:solidFill>
                  <a:srgbClr val="7030A0"/>
                </a:solidFill>
              </a:rPr>
              <a:t>A</a:t>
            </a:r>
            <a:r>
              <a:rPr lang="en-US" dirty="0" smtClean="0">
                <a:solidFill>
                  <a:srgbClr val="7030A0"/>
                </a:solidFill>
                <a:latin typeface="Mathematica1" pitchFamily="2" charset="2"/>
              </a:rPr>
              <a:t>m</a:t>
            </a:r>
            <a:r>
              <a:rPr lang="en-US" dirty="0" smtClean="0">
                <a:solidFill>
                  <a:srgbClr val="7030A0"/>
                </a:solidFill>
              </a:rPr>
              <a:t> </a:t>
            </a:r>
            <a:r>
              <a:rPr lang="en-US" dirty="0" smtClean="0">
                <a:solidFill>
                  <a:srgbClr val="7030A0"/>
                </a:solidFill>
                <a:latin typeface="Garamond" pitchFamily="18" charset="0"/>
              </a:rPr>
              <a:t>to 700~GeV.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4"/>
          <p:cNvPicPr>
            <a:picLocks noChangeAspect="1" noChangeArrowheads="1"/>
          </p:cNvPicPr>
          <p:nvPr/>
        </p:nvPicPr>
        <p:blipFill>
          <a:blip r:embed="rId3"/>
          <a:srcRect/>
          <a:stretch>
            <a:fillRect/>
          </a:stretch>
        </p:blipFill>
        <p:spPr bwMode="auto">
          <a:xfrm>
            <a:off x="620713" y="1200150"/>
            <a:ext cx="8142287" cy="367665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56323" name="Picture 5"/>
          <p:cNvPicPr>
            <a:picLocks noChangeAspect="1" noChangeArrowheads="1"/>
          </p:cNvPicPr>
          <p:nvPr/>
        </p:nvPicPr>
        <p:blipFill>
          <a:blip r:embed="rId4"/>
          <a:srcRect/>
          <a:stretch>
            <a:fillRect/>
          </a:stretch>
        </p:blipFill>
        <p:spPr bwMode="auto">
          <a:xfrm>
            <a:off x="990600" y="4953000"/>
            <a:ext cx="7570788" cy="295275"/>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4" name="Rectangle 3"/>
          <p:cNvSpPr/>
          <p:nvPr/>
        </p:nvSpPr>
        <p:spPr>
          <a:xfrm>
            <a:off x="1676400" y="6107668"/>
            <a:ext cx="7086600" cy="369332"/>
          </a:xfrm>
          <a:prstGeom prst="rect">
            <a:avLst/>
          </a:prstGeom>
        </p:spPr>
        <p:txBody>
          <a:bodyPr wrap="square">
            <a:spAutoFit/>
          </a:bodyPr>
          <a:lstStyle/>
          <a:p>
            <a:r>
              <a:rPr lang="en-US" dirty="0" smtClean="0">
                <a:solidFill>
                  <a:schemeClr val="accent6">
                    <a:lumMod val="75000"/>
                  </a:schemeClr>
                </a:solidFill>
                <a:latin typeface="Garamond" pitchFamily="18" charset="0"/>
              </a:rPr>
              <a:t>[S. </a:t>
            </a:r>
            <a:r>
              <a:rPr lang="en-US" dirty="0" err="1" smtClean="0">
                <a:solidFill>
                  <a:schemeClr val="accent6">
                    <a:lumMod val="75000"/>
                  </a:schemeClr>
                </a:solidFill>
                <a:latin typeface="Garamond" pitchFamily="18" charset="0"/>
              </a:rPr>
              <a:t>Yaser</a:t>
            </a:r>
            <a:r>
              <a:rPr lang="en-US" dirty="0" smtClean="0">
                <a:solidFill>
                  <a:schemeClr val="accent6">
                    <a:lumMod val="75000"/>
                  </a:schemeClr>
                </a:solidFill>
                <a:latin typeface="Garamond" pitchFamily="18" charset="0"/>
              </a:rPr>
              <a:t> </a:t>
            </a:r>
            <a:r>
              <a:rPr lang="en-US" dirty="0" err="1" smtClean="0">
                <a:solidFill>
                  <a:schemeClr val="accent6">
                    <a:lumMod val="75000"/>
                  </a:schemeClr>
                </a:solidFill>
                <a:latin typeface="Garamond" pitchFamily="18" charset="0"/>
              </a:rPr>
              <a:t>Ayazi</a:t>
            </a:r>
            <a:r>
              <a:rPr lang="en-US" dirty="0" smtClean="0">
                <a:solidFill>
                  <a:schemeClr val="accent6">
                    <a:lumMod val="75000"/>
                  </a:schemeClr>
                </a:solidFill>
                <a:latin typeface="Garamond" pitchFamily="18" charset="0"/>
              </a:rPr>
              <a:t> and Y. </a:t>
            </a:r>
            <a:r>
              <a:rPr lang="en-US" dirty="0" err="1" smtClean="0">
                <a:solidFill>
                  <a:schemeClr val="accent6">
                    <a:lumMod val="75000"/>
                  </a:schemeClr>
                </a:solidFill>
                <a:latin typeface="Garamond" pitchFamily="18" charset="0"/>
              </a:rPr>
              <a:t>Farzan</a:t>
            </a:r>
            <a:r>
              <a:rPr lang="en-US" dirty="0" smtClean="0">
                <a:solidFill>
                  <a:schemeClr val="accent6">
                    <a:lumMod val="75000"/>
                  </a:schemeClr>
                </a:solidFill>
                <a:latin typeface="Garamond" pitchFamily="18" charset="0"/>
              </a:rPr>
              <a:t>,  JHEP 0901 022[ arXiv:0810.4233].</a:t>
            </a:r>
            <a:endParaRPr lang="en-US" dirty="0"/>
          </a:p>
        </p:txBody>
      </p:sp>
      <p:pic>
        <p:nvPicPr>
          <p:cNvPr id="72706" name="Picture 2"/>
          <p:cNvPicPr>
            <a:picLocks noChangeAspect="1" noChangeArrowheads="1"/>
          </p:cNvPicPr>
          <p:nvPr/>
        </p:nvPicPr>
        <p:blipFill>
          <a:blip r:embed="rId5"/>
          <a:srcRect/>
          <a:stretch>
            <a:fillRect/>
          </a:stretch>
        </p:blipFill>
        <p:spPr bwMode="auto">
          <a:xfrm>
            <a:off x="3438525" y="5391150"/>
            <a:ext cx="4257675" cy="24765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72707" name="Picture 3"/>
          <p:cNvPicPr>
            <a:picLocks noChangeAspect="1" noChangeArrowheads="1"/>
          </p:cNvPicPr>
          <p:nvPr/>
        </p:nvPicPr>
        <p:blipFill>
          <a:blip r:embed="rId6"/>
          <a:srcRect/>
          <a:stretch>
            <a:fillRect/>
          </a:stretch>
        </p:blipFill>
        <p:spPr bwMode="auto">
          <a:xfrm>
            <a:off x="3200400" y="5791200"/>
            <a:ext cx="3086100" cy="24765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72708" name="Picture 4"/>
          <p:cNvPicPr>
            <a:picLocks noChangeAspect="1" noChangeArrowheads="1"/>
          </p:cNvPicPr>
          <p:nvPr/>
        </p:nvPicPr>
        <p:blipFill>
          <a:blip r:embed="rId7"/>
          <a:srcRect/>
          <a:stretch>
            <a:fillRect/>
          </a:stretch>
        </p:blipFill>
        <p:spPr bwMode="auto">
          <a:xfrm>
            <a:off x="133350" y="5334000"/>
            <a:ext cx="781050" cy="266700"/>
          </a:xfrm>
          <a:prstGeom prst="rect">
            <a:avLst/>
          </a:prstGeom>
          <a:no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72711" name="Picture 7"/>
          <p:cNvPicPr>
            <a:picLocks noChangeAspect="1" noChangeArrowheads="1"/>
          </p:cNvPicPr>
          <p:nvPr/>
        </p:nvPicPr>
        <p:blipFill>
          <a:blip r:embed="rId8"/>
          <a:srcRect/>
          <a:stretch>
            <a:fillRect/>
          </a:stretch>
        </p:blipFill>
        <p:spPr bwMode="auto">
          <a:xfrm>
            <a:off x="2057400" y="5334000"/>
            <a:ext cx="914400" cy="371475"/>
          </a:xfrm>
          <a:prstGeom prst="rect">
            <a:avLst/>
          </a:prstGeom>
          <a:no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72712" name="Picture 8"/>
          <p:cNvPicPr>
            <a:picLocks noChangeAspect="1" noChangeArrowheads="1"/>
          </p:cNvPicPr>
          <p:nvPr/>
        </p:nvPicPr>
        <p:blipFill>
          <a:blip r:embed="rId9"/>
          <a:srcRect/>
          <a:stretch>
            <a:fillRect/>
          </a:stretch>
        </p:blipFill>
        <p:spPr bwMode="auto">
          <a:xfrm>
            <a:off x="1066800" y="5334000"/>
            <a:ext cx="942975" cy="304800"/>
          </a:xfrm>
          <a:prstGeom prst="rect">
            <a:avLst/>
          </a:prstGeom>
          <a:no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 Same Side Corner Rectangle 10"/>
          <p:cNvSpPr/>
          <p:nvPr/>
        </p:nvSpPr>
        <p:spPr>
          <a:xfrm>
            <a:off x="457200" y="3124200"/>
            <a:ext cx="8229600" cy="1066800"/>
          </a:xfrm>
          <a:prstGeom prst="round2SameRect">
            <a:avLst/>
          </a:prstGeom>
          <a:solidFill>
            <a:schemeClr val="accent1">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n-US" dirty="0" smtClean="0">
                <a:solidFill>
                  <a:srgbClr val="002060"/>
                </a:solidFill>
                <a:latin typeface="Garamond" pitchFamily="18" charset="0"/>
              </a:rPr>
              <a:t>From Fig.5-a, we observe that all sets of the solutions depicted with various symbols reach to each other at the point</a:t>
            </a:r>
          </a:p>
        </p:txBody>
      </p:sp>
      <p:sp>
        <p:nvSpPr>
          <p:cNvPr id="3" name="Content Placeholder 2"/>
          <p:cNvSpPr>
            <a:spLocks noGrp="1"/>
          </p:cNvSpPr>
          <p:nvPr>
            <p:ph idx="1"/>
          </p:nvPr>
        </p:nvSpPr>
        <p:spPr>
          <a:xfrm>
            <a:off x="0" y="457200"/>
            <a:ext cx="8763000" cy="2514600"/>
          </a:xfrm>
        </p:spPr>
        <p:txBody>
          <a:bodyPr>
            <a:normAutofit/>
          </a:bodyPr>
          <a:lstStyle/>
          <a:p>
            <a:r>
              <a:rPr lang="en-US" sz="1800" dirty="0" smtClean="0">
                <a:solidFill>
                  <a:srgbClr val="002060"/>
                </a:solidFill>
                <a:latin typeface="Garamond" pitchFamily="18" charset="0"/>
              </a:rPr>
              <a:t>Suppose </a:t>
            </a:r>
            <a:r>
              <a:rPr lang="en-US" sz="1800" dirty="0" smtClean="0">
                <a:solidFill>
                  <a:srgbClr val="FF0000"/>
                </a:solidFill>
                <a:latin typeface="Symbol" pitchFamily="18" charset="2"/>
              </a:rPr>
              <a:t>m</a:t>
            </a:r>
            <a:r>
              <a:rPr lang="en-US" sz="1800" dirty="0" smtClean="0">
                <a:solidFill>
                  <a:srgbClr val="FF0000"/>
                </a:solidFill>
                <a:latin typeface="Garamond" pitchFamily="18" charset="0"/>
                <a:sym typeface="Wingdings" pitchFamily="2" charset="2"/>
              </a:rPr>
              <a:t></a:t>
            </a:r>
            <a:r>
              <a:rPr lang="en-US" sz="1800" dirty="0" smtClean="0">
                <a:solidFill>
                  <a:srgbClr val="FF0000"/>
                </a:solidFill>
                <a:latin typeface="Verdana" pitchFamily="34" charset="0"/>
              </a:rPr>
              <a:t> </a:t>
            </a:r>
            <a:r>
              <a:rPr lang="en-US" sz="1800" dirty="0" smtClean="0">
                <a:solidFill>
                  <a:srgbClr val="FF0000"/>
                </a:solidFill>
                <a:latin typeface="Garamond" pitchFamily="18" charset="0"/>
              </a:rPr>
              <a:t>e</a:t>
            </a:r>
            <a:r>
              <a:rPr lang="en-US" sz="1800" dirty="0" smtClean="0">
                <a:solidFill>
                  <a:srgbClr val="FF0000"/>
                </a:solidFill>
                <a:latin typeface="Verdana" pitchFamily="34" charset="0"/>
              </a:rPr>
              <a:t> </a:t>
            </a:r>
            <a:r>
              <a:rPr lang="en-US" sz="1800" dirty="0" smtClean="0">
                <a:solidFill>
                  <a:srgbClr val="FF0000"/>
                </a:solidFill>
                <a:latin typeface="Symbol" pitchFamily="18" charset="2"/>
              </a:rPr>
              <a:t>g</a:t>
            </a:r>
            <a:r>
              <a:rPr lang="en-US" sz="1800" dirty="0" smtClean="0">
                <a:solidFill>
                  <a:srgbClr val="FF0000"/>
                </a:solidFill>
                <a:latin typeface="Verdana" pitchFamily="34" charset="0"/>
              </a:rPr>
              <a:t> </a:t>
            </a:r>
            <a:r>
              <a:rPr lang="en-US" sz="1800" dirty="0" smtClean="0">
                <a:solidFill>
                  <a:srgbClr val="002060"/>
                </a:solidFill>
                <a:latin typeface="Garamond" pitchFamily="18" charset="0"/>
              </a:rPr>
              <a:t>and </a:t>
            </a:r>
            <a:r>
              <a:rPr lang="en-US" sz="1800" dirty="0" smtClean="0">
                <a:solidFill>
                  <a:srgbClr val="FF0000"/>
                </a:solidFill>
                <a:latin typeface="Symbol" pitchFamily="18" charset="2"/>
              </a:rPr>
              <a:t>m</a:t>
            </a:r>
            <a:r>
              <a:rPr lang="en-US" sz="1800" dirty="0" smtClean="0">
                <a:solidFill>
                  <a:srgbClr val="FF0000"/>
                </a:solidFill>
                <a:latin typeface="Garamond" pitchFamily="18" charset="0"/>
                <a:sym typeface="Wingdings" pitchFamily="2" charset="2"/>
              </a:rPr>
              <a:t>-</a:t>
            </a:r>
            <a:r>
              <a:rPr lang="en-US" sz="1800" dirty="0" smtClean="0">
                <a:solidFill>
                  <a:srgbClr val="FF0000"/>
                </a:solidFill>
                <a:latin typeface="Garamond" pitchFamily="18" charset="0"/>
              </a:rPr>
              <a:t>e </a:t>
            </a:r>
            <a:r>
              <a:rPr lang="en-US" sz="1800" dirty="0" smtClean="0">
                <a:solidFill>
                  <a:srgbClr val="002060"/>
                </a:solidFill>
                <a:latin typeface="Garamond" pitchFamily="18" charset="0"/>
              </a:rPr>
              <a:t>convention are detected and their rates are measured with some reasonable accuracy. Moreover suppose R</a:t>
            </a:r>
            <a:r>
              <a:rPr lang="en-US" sz="1800" baseline="-25000" dirty="0" smtClean="0">
                <a:solidFill>
                  <a:srgbClr val="002060"/>
                </a:solidFill>
                <a:latin typeface="Garamond" pitchFamily="18" charset="0"/>
              </a:rPr>
              <a:t>1 </a:t>
            </a:r>
            <a:r>
              <a:rPr lang="en-US" sz="1800" dirty="0" smtClean="0">
                <a:solidFill>
                  <a:srgbClr val="002060"/>
                </a:solidFill>
                <a:latin typeface="Garamond" pitchFamily="18" charset="0"/>
              </a:rPr>
              <a:t>and R</a:t>
            </a:r>
            <a:r>
              <a:rPr lang="en-US" sz="1800" baseline="-25000" dirty="0" smtClean="0">
                <a:solidFill>
                  <a:srgbClr val="002060"/>
                </a:solidFill>
                <a:latin typeface="Garamond" pitchFamily="18" charset="0"/>
              </a:rPr>
              <a:t>2</a:t>
            </a:r>
            <a:r>
              <a:rPr lang="en-US" sz="1800" dirty="0" smtClean="0">
                <a:solidFill>
                  <a:srgbClr val="002060"/>
                </a:solidFill>
                <a:latin typeface="Garamond" pitchFamily="18" charset="0"/>
              </a:rPr>
              <a:t> are measured and found to be in the range indicated in the caption of Fig.5. The question is what configurations of LFV elements and the CP-violating phases can give rise to these values of the observables. To answer this question, we have looked for the solutions by varying         </a:t>
            </a:r>
          </a:p>
          <a:p>
            <a:pPr>
              <a:buNone/>
            </a:pPr>
            <a:r>
              <a:rPr lang="en-US" sz="1800" dirty="0" smtClean="0">
                <a:solidFill>
                  <a:srgbClr val="002060"/>
                </a:solidFill>
                <a:latin typeface="Garamond" pitchFamily="18" charset="0"/>
              </a:rPr>
              <a:t>     respectively in the range                                                                              or given values of the CP-violating phases. We have then inserted the values of the LFV elements at the solutions in the formulas of                                and depicted it in Fig. 5-a by a point.</a:t>
            </a:r>
            <a:endParaRPr lang="en-US" sz="1800" dirty="0">
              <a:solidFill>
                <a:srgbClr val="002060"/>
              </a:solidFill>
              <a:latin typeface="Garamond" pitchFamily="18" charset="0"/>
            </a:endParaRPr>
          </a:p>
        </p:txBody>
      </p:sp>
      <p:grpSp>
        <p:nvGrpSpPr>
          <p:cNvPr id="9" name="Group 8"/>
          <p:cNvGrpSpPr/>
          <p:nvPr/>
        </p:nvGrpSpPr>
        <p:grpSpPr>
          <a:xfrm>
            <a:off x="5410200" y="1676400"/>
            <a:ext cx="3048000" cy="266700"/>
            <a:chOff x="838200" y="1905000"/>
            <a:chExt cx="3048000" cy="266700"/>
          </a:xfrm>
        </p:grpSpPr>
        <p:pic>
          <p:nvPicPr>
            <p:cNvPr id="4" name="Picture 7"/>
            <p:cNvPicPr>
              <a:picLocks noChangeAspect="1" noChangeArrowheads="1"/>
            </p:cNvPicPr>
            <p:nvPr/>
          </p:nvPicPr>
          <p:blipFill>
            <a:blip r:embed="rId3"/>
            <a:srcRect/>
            <a:stretch>
              <a:fillRect/>
            </a:stretch>
          </p:blipFill>
          <p:spPr bwMode="auto">
            <a:xfrm>
              <a:off x="2971800" y="1905000"/>
              <a:ext cx="914400" cy="228600"/>
            </a:xfrm>
            <a:prstGeom prst="rect">
              <a:avLst/>
            </a:prstGeom>
            <a:noFill/>
            <a:ln w="9525">
              <a:noFill/>
              <a:miter lim="800000"/>
              <a:headEnd/>
              <a:tailEnd/>
            </a:ln>
            <a:effectLst>
              <a:outerShdw blurRad="107950" dist="12700" dir="5400000" algn="ctr">
                <a:srgbClr val="000000"/>
              </a:outerShdw>
            </a:effectLst>
          </p:spPr>
        </p:pic>
        <p:pic>
          <p:nvPicPr>
            <p:cNvPr id="5" name="Picture 8"/>
            <p:cNvPicPr>
              <a:picLocks noChangeAspect="1" noChangeArrowheads="1"/>
            </p:cNvPicPr>
            <p:nvPr/>
          </p:nvPicPr>
          <p:blipFill>
            <a:blip r:embed="rId4"/>
            <a:srcRect/>
            <a:stretch>
              <a:fillRect/>
            </a:stretch>
          </p:blipFill>
          <p:spPr bwMode="auto">
            <a:xfrm>
              <a:off x="1800225" y="1905000"/>
              <a:ext cx="942975" cy="228600"/>
            </a:xfrm>
            <a:prstGeom prst="rect">
              <a:avLst/>
            </a:prstGeom>
            <a:noFill/>
            <a:ln w="9525">
              <a:noFill/>
              <a:miter lim="800000"/>
              <a:headEnd/>
              <a:tailEnd/>
            </a:ln>
            <a:effectLst>
              <a:outerShdw blurRad="107950" dist="12700" dir="5400000" algn="ctr">
                <a:srgbClr val="000000"/>
              </a:outerShdw>
            </a:effectLst>
          </p:spPr>
        </p:pic>
        <p:pic>
          <p:nvPicPr>
            <p:cNvPr id="6" name="Picture 4"/>
            <p:cNvPicPr>
              <a:picLocks noChangeAspect="1" noChangeArrowheads="1"/>
            </p:cNvPicPr>
            <p:nvPr/>
          </p:nvPicPr>
          <p:blipFill>
            <a:blip r:embed="rId5"/>
            <a:srcRect/>
            <a:stretch>
              <a:fillRect/>
            </a:stretch>
          </p:blipFill>
          <p:spPr bwMode="auto">
            <a:xfrm>
              <a:off x="838200" y="1905000"/>
              <a:ext cx="781050" cy="266700"/>
            </a:xfrm>
            <a:prstGeom prst="rect">
              <a:avLst/>
            </a:prstGeom>
            <a:noFill/>
            <a:ln w="9525">
              <a:noFill/>
              <a:miter lim="800000"/>
              <a:headEnd/>
              <a:tailEnd/>
            </a:ln>
            <a:effectLst>
              <a:outerShdw blurRad="107950" dist="12700" dir="5400000" algn="ctr">
                <a:srgbClr val="000000"/>
              </a:outerShdw>
            </a:effectLst>
          </p:spPr>
        </p:pic>
      </p:grpSp>
      <p:pic>
        <p:nvPicPr>
          <p:cNvPr id="7" name="Picture 2"/>
          <p:cNvPicPr>
            <a:picLocks noChangeAspect="1" noChangeArrowheads="1"/>
          </p:cNvPicPr>
          <p:nvPr/>
        </p:nvPicPr>
        <p:blipFill>
          <a:blip r:embed="rId6"/>
          <a:srcRect/>
          <a:stretch>
            <a:fillRect/>
          </a:stretch>
        </p:blipFill>
        <p:spPr bwMode="auto">
          <a:xfrm>
            <a:off x="2743200" y="1981200"/>
            <a:ext cx="4257675" cy="247650"/>
          </a:xfrm>
          <a:prstGeom prst="rect">
            <a:avLst/>
          </a:prstGeom>
          <a:noFill/>
          <a:ln w="9525">
            <a:noFill/>
            <a:miter lim="800000"/>
            <a:headEnd/>
            <a:tailEnd/>
          </a:ln>
          <a:effectLst>
            <a:outerShdw blurRad="44450" dist="27940" dir="5400000" algn="ctr">
              <a:srgbClr val="000000">
                <a:alpha val="32000"/>
              </a:srgbClr>
            </a:outerShdw>
          </a:effectLst>
        </p:spPr>
      </p:pic>
      <p:pic>
        <p:nvPicPr>
          <p:cNvPr id="33794" name="Picture 2"/>
          <p:cNvPicPr>
            <a:picLocks noChangeAspect="1" noChangeArrowheads="1"/>
          </p:cNvPicPr>
          <p:nvPr/>
        </p:nvPicPr>
        <p:blipFill>
          <a:blip r:embed="rId7"/>
          <a:srcRect/>
          <a:stretch>
            <a:fillRect/>
          </a:stretch>
        </p:blipFill>
        <p:spPr bwMode="auto">
          <a:xfrm>
            <a:off x="3048000" y="2466975"/>
            <a:ext cx="1704975" cy="276225"/>
          </a:xfrm>
          <a:prstGeom prst="rect">
            <a:avLst/>
          </a:prstGeom>
          <a:noFill/>
          <a:ln w="9525">
            <a:noFill/>
            <a:miter lim="800000"/>
            <a:headEnd/>
            <a:tailEnd/>
          </a:ln>
          <a:effectLst/>
        </p:spPr>
      </p:pic>
      <p:pic>
        <p:nvPicPr>
          <p:cNvPr id="33795" name="Picture 3"/>
          <p:cNvPicPr>
            <a:picLocks noChangeAspect="1" noChangeArrowheads="1"/>
          </p:cNvPicPr>
          <p:nvPr/>
        </p:nvPicPr>
        <p:blipFill>
          <a:blip r:embed="rId8"/>
          <a:srcRect/>
          <a:stretch>
            <a:fillRect/>
          </a:stretch>
        </p:blipFill>
        <p:spPr bwMode="auto">
          <a:xfrm>
            <a:off x="3429000" y="3733800"/>
            <a:ext cx="2085975" cy="285750"/>
          </a:xfrm>
          <a:prstGeom prst="rect">
            <a:avLst/>
          </a:prstGeom>
          <a:noFill/>
          <a:ln w="9525">
            <a:noFill/>
            <a:miter lim="800000"/>
            <a:headEnd/>
            <a:tailEnd/>
          </a:ln>
          <a:effectLst/>
        </p:spPr>
      </p:pic>
      <p:sp>
        <p:nvSpPr>
          <p:cNvPr id="10" name="Flowchart: Alternate Process 9"/>
          <p:cNvSpPr/>
          <p:nvPr/>
        </p:nvSpPr>
        <p:spPr>
          <a:xfrm>
            <a:off x="457200" y="4572000"/>
            <a:ext cx="8077200" cy="1143000"/>
          </a:xfrm>
          <a:prstGeom prst="flowChartAlternateProcess">
            <a:avLst/>
          </a:prstGeom>
          <a:solidFill>
            <a:schemeClr val="accent2">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latin typeface="Garamond" pitchFamily="18" charset="0"/>
              </a:rPr>
              <a:t>In summary, combining the information from </a:t>
            </a:r>
            <a:r>
              <a:rPr lang="en-US" dirty="0" smtClean="0">
                <a:solidFill>
                  <a:srgbClr val="FF0000"/>
                </a:solidFill>
                <a:latin typeface="Symbol" pitchFamily="18" charset="2"/>
              </a:rPr>
              <a:t>m</a:t>
            </a:r>
            <a:r>
              <a:rPr lang="en-US" dirty="0" smtClean="0">
                <a:solidFill>
                  <a:srgbClr val="FF0000"/>
                </a:solidFill>
                <a:latin typeface="Garamond" pitchFamily="18" charset="0"/>
                <a:sym typeface="Wingdings" pitchFamily="2" charset="2"/>
              </a:rPr>
              <a:t></a:t>
            </a:r>
            <a:r>
              <a:rPr lang="en-US" dirty="0" smtClean="0">
                <a:solidFill>
                  <a:srgbClr val="FF0000"/>
                </a:solidFill>
                <a:latin typeface="Verdana" pitchFamily="34" charset="0"/>
              </a:rPr>
              <a:t> </a:t>
            </a:r>
            <a:r>
              <a:rPr lang="en-US" dirty="0" smtClean="0">
                <a:solidFill>
                  <a:srgbClr val="FF0000"/>
                </a:solidFill>
                <a:latin typeface="Garamond" pitchFamily="18" charset="0"/>
              </a:rPr>
              <a:t>e</a:t>
            </a:r>
            <a:r>
              <a:rPr lang="en-US" dirty="0" smtClean="0">
                <a:solidFill>
                  <a:srgbClr val="FF0000"/>
                </a:solidFill>
                <a:latin typeface="Verdana" pitchFamily="34" charset="0"/>
              </a:rPr>
              <a:t> </a:t>
            </a:r>
            <a:r>
              <a:rPr lang="en-US" dirty="0" smtClean="0">
                <a:solidFill>
                  <a:srgbClr val="FF0000"/>
                </a:solidFill>
                <a:latin typeface="Symbol" pitchFamily="18" charset="2"/>
              </a:rPr>
              <a:t>g</a:t>
            </a:r>
            <a:r>
              <a:rPr lang="en-US" dirty="0" smtClean="0">
                <a:solidFill>
                  <a:srgbClr val="FF0000"/>
                </a:solidFill>
                <a:latin typeface="Verdana" pitchFamily="34" charset="0"/>
              </a:rPr>
              <a:t> </a:t>
            </a:r>
            <a:r>
              <a:rPr lang="en-US" dirty="0" smtClean="0">
                <a:solidFill>
                  <a:srgbClr val="002060"/>
                </a:solidFill>
                <a:latin typeface="Garamond" pitchFamily="18" charset="0"/>
              </a:rPr>
              <a:t>and </a:t>
            </a:r>
            <a:r>
              <a:rPr lang="en-US" dirty="0" err="1" smtClean="0">
                <a:solidFill>
                  <a:srgbClr val="FF0000"/>
                </a:solidFill>
                <a:latin typeface="Symbol" pitchFamily="18" charset="2"/>
              </a:rPr>
              <a:t>mN</a:t>
            </a:r>
            <a:r>
              <a:rPr lang="en-US" dirty="0" smtClean="0">
                <a:solidFill>
                  <a:srgbClr val="FF0000"/>
                </a:solidFill>
                <a:latin typeface="Symbol" pitchFamily="18" charset="2"/>
              </a:rPr>
              <a:t> </a:t>
            </a:r>
            <a:r>
              <a:rPr lang="en-US" dirty="0" smtClean="0">
                <a:solidFill>
                  <a:srgbClr val="FF0000"/>
                </a:solidFill>
                <a:latin typeface="Garamond" pitchFamily="18" charset="0"/>
                <a:sym typeface="Wingdings" pitchFamily="2" charset="2"/>
              </a:rPr>
              <a:t>- </a:t>
            </a:r>
            <a:r>
              <a:rPr lang="en-US" dirty="0" err="1" smtClean="0">
                <a:solidFill>
                  <a:srgbClr val="FF0000"/>
                </a:solidFill>
                <a:latin typeface="Garamond" pitchFamily="18" charset="0"/>
              </a:rPr>
              <a:t>eN</a:t>
            </a:r>
            <a:r>
              <a:rPr lang="en-US" dirty="0" smtClean="0">
                <a:solidFill>
                  <a:srgbClr val="002060"/>
                </a:solidFill>
                <a:latin typeface="Garamond" pitchFamily="18" charset="0"/>
              </a:rPr>
              <a:t> searches  considerably lifts the degeneracies however, does not completely resolve them. By employing other observables, it may be possible to completely solve the degeneracies.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2743200"/>
          </a:xfrm>
        </p:spPr>
        <p:txBody>
          <a:bodyPr>
            <a:normAutofit/>
          </a:bodyPr>
          <a:lstStyle/>
          <a:p>
            <a:r>
              <a:rPr lang="en-US" sz="1800" dirty="0" smtClean="0">
                <a:solidFill>
                  <a:srgbClr val="7030A0"/>
                </a:solidFill>
                <a:latin typeface="Garamond" pitchFamily="18" charset="0"/>
              </a:rPr>
              <a:t>To examine how much forthcoming results on </a:t>
            </a:r>
            <a:r>
              <a:rPr lang="en-US" sz="1800" dirty="0" smtClean="0">
                <a:solidFill>
                  <a:srgbClr val="FF0000"/>
                </a:solidFill>
                <a:latin typeface="Garamond" pitchFamily="18" charset="0"/>
              </a:rPr>
              <a:t>d</a:t>
            </a:r>
            <a:r>
              <a:rPr lang="en-US" sz="1800" baseline="-25000" dirty="0" smtClean="0">
                <a:solidFill>
                  <a:srgbClr val="FF0000"/>
                </a:solidFill>
                <a:latin typeface="Garamond" pitchFamily="18" charset="0"/>
              </a:rPr>
              <a:t>e</a:t>
            </a:r>
            <a:r>
              <a:rPr lang="en-US" sz="1800" dirty="0" smtClean="0">
                <a:solidFill>
                  <a:srgbClr val="7030A0"/>
                </a:solidFill>
                <a:latin typeface="Garamond" pitchFamily="18" charset="0"/>
              </a:rPr>
              <a:t> can help us to resolve the degeneracies, we have presented Fig.5-b. This figure is similar to Fig.5-a with the difference that  at each point in addition to observables in the </a:t>
            </a:r>
            <a:r>
              <a:rPr lang="en-US" sz="1800" dirty="0" smtClean="0">
                <a:solidFill>
                  <a:srgbClr val="FF0000"/>
                </a:solidFill>
                <a:latin typeface="Symbol" pitchFamily="18" charset="2"/>
              </a:rPr>
              <a:t>m</a:t>
            </a:r>
            <a:r>
              <a:rPr lang="en-US" sz="1800" dirty="0" smtClean="0">
                <a:solidFill>
                  <a:srgbClr val="FF0000"/>
                </a:solidFill>
                <a:latin typeface="Garamond" pitchFamily="18" charset="0"/>
                <a:sym typeface="Wingdings" pitchFamily="2" charset="2"/>
              </a:rPr>
              <a:t></a:t>
            </a:r>
            <a:r>
              <a:rPr lang="en-US" sz="1800" dirty="0" smtClean="0">
                <a:solidFill>
                  <a:srgbClr val="FF0000"/>
                </a:solidFill>
                <a:latin typeface="Verdana" pitchFamily="34" charset="0"/>
              </a:rPr>
              <a:t> </a:t>
            </a:r>
            <a:r>
              <a:rPr lang="en-US" sz="1800" dirty="0" smtClean="0">
                <a:solidFill>
                  <a:srgbClr val="FF0000"/>
                </a:solidFill>
                <a:latin typeface="Garamond" pitchFamily="18" charset="0"/>
              </a:rPr>
              <a:t>e</a:t>
            </a:r>
            <a:r>
              <a:rPr lang="en-US" sz="1800" dirty="0" smtClean="0">
                <a:solidFill>
                  <a:srgbClr val="FF0000"/>
                </a:solidFill>
                <a:latin typeface="Verdana" pitchFamily="34" charset="0"/>
              </a:rPr>
              <a:t> </a:t>
            </a:r>
            <a:r>
              <a:rPr lang="en-US" sz="1800" dirty="0" smtClean="0">
                <a:solidFill>
                  <a:srgbClr val="FF0000"/>
                </a:solidFill>
                <a:latin typeface="Symbol" pitchFamily="18" charset="2"/>
              </a:rPr>
              <a:t>g</a:t>
            </a:r>
            <a:r>
              <a:rPr lang="en-US" sz="1800" dirty="0" smtClean="0">
                <a:solidFill>
                  <a:srgbClr val="FF0000"/>
                </a:solidFill>
                <a:latin typeface="Verdana" pitchFamily="34" charset="0"/>
              </a:rPr>
              <a:t> </a:t>
            </a:r>
            <a:r>
              <a:rPr lang="en-US" sz="1800" dirty="0" smtClean="0">
                <a:solidFill>
                  <a:srgbClr val="7030A0"/>
                </a:solidFill>
                <a:latin typeface="Garamond" pitchFamily="18" charset="0"/>
              </a:rPr>
              <a:t>and </a:t>
            </a:r>
            <a:r>
              <a:rPr lang="en-US" sz="1800" dirty="0" smtClean="0">
                <a:solidFill>
                  <a:srgbClr val="FF0000"/>
                </a:solidFill>
                <a:latin typeface="Symbol" pitchFamily="18" charset="2"/>
              </a:rPr>
              <a:t>m</a:t>
            </a:r>
            <a:r>
              <a:rPr lang="en-US" sz="1800" dirty="0" smtClean="0">
                <a:solidFill>
                  <a:srgbClr val="FF0000"/>
                </a:solidFill>
                <a:latin typeface="Garamond" pitchFamily="18" charset="0"/>
                <a:sym typeface="Wingdings" pitchFamily="2" charset="2"/>
              </a:rPr>
              <a:t>-</a:t>
            </a:r>
            <a:r>
              <a:rPr lang="en-US" sz="1800" dirty="0" smtClean="0">
                <a:solidFill>
                  <a:srgbClr val="FF0000"/>
                </a:solidFill>
                <a:latin typeface="Garamond" pitchFamily="18" charset="0"/>
              </a:rPr>
              <a:t>e</a:t>
            </a:r>
            <a:r>
              <a:rPr lang="en-US" sz="1800" dirty="0" smtClean="0">
                <a:solidFill>
                  <a:srgbClr val="7030A0"/>
                </a:solidFill>
                <a:latin typeface="Garamond" pitchFamily="18" charset="0"/>
              </a:rPr>
              <a:t> conversion experiments, we have also calculated </a:t>
            </a:r>
            <a:r>
              <a:rPr lang="en-US" sz="1800" dirty="0" smtClean="0">
                <a:solidFill>
                  <a:srgbClr val="002060"/>
                </a:solidFill>
                <a:latin typeface="Garamond" pitchFamily="18" charset="0"/>
              </a:rPr>
              <a:t>d</a:t>
            </a:r>
            <a:r>
              <a:rPr lang="en-US" sz="1800" baseline="-25000" dirty="0" smtClean="0">
                <a:solidFill>
                  <a:srgbClr val="002060"/>
                </a:solidFill>
              </a:rPr>
              <a:t>e </a:t>
            </a:r>
            <a:r>
              <a:rPr lang="en-US" sz="1800" dirty="0" smtClean="0">
                <a:solidFill>
                  <a:srgbClr val="7030A0"/>
                </a:solidFill>
                <a:latin typeface="Garamond" pitchFamily="18" charset="0"/>
              </a:rPr>
              <a:t>. We have removed the points for which </a:t>
            </a:r>
            <a:r>
              <a:rPr lang="en-US" sz="1800" dirty="0" smtClean="0">
                <a:solidFill>
                  <a:srgbClr val="002060"/>
                </a:solidFill>
                <a:latin typeface="Garamond" pitchFamily="18" charset="0"/>
              </a:rPr>
              <a:t>d</a:t>
            </a:r>
            <a:r>
              <a:rPr lang="en-US" sz="1800" baseline="-25000" dirty="0" smtClean="0">
                <a:solidFill>
                  <a:srgbClr val="002060"/>
                </a:solidFill>
              </a:rPr>
              <a:t>e </a:t>
            </a:r>
            <a:r>
              <a:rPr lang="en-US" sz="1800" dirty="0" smtClean="0">
                <a:solidFill>
                  <a:srgbClr val="7030A0"/>
                </a:solidFill>
                <a:latin typeface="Garamond" pitchFamily="18" charset="0"/>
              </a:rPr>
              <a:t>&gt;10^-29 </a:t>
            </a:r>
            <a:r>
              <a:rPr lang="en-US" sz="1800" dirty="0" err="1" smtClean="0">
                <a:solidFill>
                  <a:srgbClr val="7030A0"/>
                </a:solidFill>
                <a:latin typeface="Garamond" pitchFamily="18" charset="0"/>
              </a:rPr>
              <a:t>ecm</a:t>
            </a:r>
            <a:r>
              <a:rPr lang="en-US" sz="1800" dirty="0" smtClean="0">
                <a:solidFill>
                  <a:srgbClr val="7030A0"/>
                </a:solidFill>
                <a:latin typeface="Garamond" pitchFamily="18" charset="0"/>
              </a:rPr>
              <a:t> from the set of points depicted by colored symbols.</a:t>
            </a:r>
          </a:p>
          <a:p>
            <a:r>
              <a:rPr lang="en-US" sz="1800" dirty="0" smtClean="0">
                <a:solidFill>
                  <a:srgbClr val="7030A0"/>
                </a:solidFill>
                <a:latin typeface="Garamond" pitchFamily="18" charset="0"/>
              </a:rPr>
              <a:t>we have also depicted points satisfying the condition                                                 with slightly larger black symbols.</a:t>
            </a:r>
          </a:p>
          <a:p>
            <a:r>
              <a:rPr lang="en-US" sz="1800" dirty="0" smtClean="0">
                <a:solidFill>
                  <a:srgbClr val="7030A0"/>
                </a:solidFill>
                <a:latin typeface="Garamond" pitchFamily="18" charset="0"/>
              </a:rPr>
              <a:t>Notice that unlike in Fig. (a), in Fig.(b) the regions over which the squares and pluses are scattered have no overlap. This means </a:t>
            </a:r>
            <a:r>
              <a:rPr lang="en-US" sz="1800" dirty="0" smtClean="0">
                <a:solidFill>
                  <a:srgbClr val="FF0000"/>
                </a:solidFill>
                <a:latin typeface="Garamond" pitchFamily="18" charset="0"/>
              </a:rPr>
              <a:t>d</a:t>
            </a:r>
            <a:r>
              <a:rPr lang="en-US" sz="1800" baseline="-25000" dirty="0" smtClean="0">
                <a:solidFill>
                  <a:srgbClr val="FF0000"/>
                </a:solidFill>
                <a:latin typeface="Garamond" pitchFamily="18" charset="0"/>
              </a:rPr>
              <a:t>e</a:t>
            </a:r>
            <a:r>
              <a:rPr lang="en-US" sz="1800" baseline="-25000" dirty="0" smtClean="0">
                <a:solidFill>
                  <a:srgbClr val="002060"/>
                </a:solidFill>
              </a:rPr>
              <a:t> </a:t>
            </a:r>
            <a:r>
              <a:rPr lang="en-US" sz="1800" dirty="0" smtClean="0">
                <a:solidFill>
                  <a:srgbClr val="7030A0"/>
                </a:solidFill>
                <a:latin typeface="Garamond" pitchFamily="18" charset="0"/>
              </a:rPr>
              <a:t>can help us to resolve the degeneracies.</a:t>
            </a:r>
            <a:endParaRPr lang="en-US" sz="1800" dirty="0">
              <a:solidFill>
                <a:srgbClr val="7030A0"/>
              </a:solidFill>
              <a:latin typeface="Garamond" pitchFamily="18" charset="0"/>
            </a:endParaRPr>
          </a:p>
        </p:txBody>
      </p:sp>
      <p:pic>
        <p:nvPicPr>
          <p:cNvPr id="4" name="Picture 3"/>
          <p:cNvPicPr>
            <a:picLocks noChangeAspect="1" noChangeArrowheads="1"/>
          </p:cNvPicPr>
          <p:nvPr/>
        </p:nvPicPr>
        <p:blipFill>
          <a:blip r:embed="rId3"/>
          <a:srcRect/>
          <a:stretch>
            <a:fillRect/>
          </a:stretch>
        </p:blipFill>
        <p:spPr bwMode="auto">
          <a:xfrm>
            <a:off x="5562600" y="1733550"/>
            <a:ext cx="3086100" cy="247650"/>
          </a:xfrm>
          <a:prstGeom prst="rect">
            <a:avLst/>
          </a:prstGeom>
          <a:noFill/>
          <a:ln w="9525">
            <a:noFill/>
            <a:miter lim="800000"/>
            <a:headEnd/>
            <a:tailEnd/>
          </a:ln>
          <a:effectLst>
            <a:outerShdw blurRad="44450" dist="27940" dir="5400000" algn="ctr">
              <a:srgbClr val="000000">
                <a:alpha val="32000"/>
              </a:srgbClr>
            </a:outerShdw>
          </a:effectLst>
        </p:spPr>
      </p:pic>
      <p:sp>
        <p:nvSpPr>
          <p:cNvPr id="5" name="TextBox 4"/>
          <p:cNvSpPr txBox="1"/>
          <p:nvPr/>
        </p:nvSpPr>
        <p:spPr>
          <a:xfrm>
            <a:off x="609600" y="2895600"/>
            <a:ext cx="3581400" cy="707886"/>
          </a:xfrm>
          <a:prstGeom prst="rect">
            <a:avLst/>
          </a:prstGeom>
          <a:noFill/>
        </p:spPr>
        <p:txBody>
          <a:bodyPr wrap="square" rtlCol="0">
            <a:spAutoFit/>
          </a:bodyPr>
          <a:lstStyle/>
          <a:p>
            <a:r>
              <a:rPr lang="en-US" sz="4000" dirty="0" smtClean="0">
                <a:solidFill>
                  <a:srgbClr val="FF0000"/>
                </a:solidFill>
                <a:latin typeface="Garamond" pitchFamily="18" charset="0"/>
              </a:rPr>
              <a:t>Conclusions</a:t>
            </a:r>
            <a:endParaRPr lang="en-US" sz="4000" dirty="0">
              <a:solidFill>
                <a:srgbClr val="FF0000"/>
              </a:solidFill>
              <a:latin typeface="Garamond" pitchFamily="18" charset="0"/>
            </a:endParaRPr>
          </a:p>
        </p:txBody>
      </p:sp>
      <p:sp>
        <p:nvSpPr>
          <p:cNvPr id="6" name="Rounded Rectangular Callout 5"/>
          <p:cNvSpPr/>
          <p:nvPr/>
        </p:nvSpPr>
        <p:spPr>
          <a:xfrm>
            <a:off x="381000" y="3886200"/>
            <a:ext cx="8610600" cy="2819400"/>
          </a:xfrm>
          <a:prstGeom prst="wedgeRoundRectCallout">
            <a:avLst>
              <a:gd name="adj1" fmla="val -42903"/>
              <a:gd name="adj2" fmla="val -63106"/>
              <a:gd name="adj3" fmla="val 1666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buFont typeface="+mj-lt"/>
              <a:buAutoNum type="arabicPeriod"/>
            </a:pPr>
            <a:r>
              <a:rPr lang="en-US" sz="2000" dirty="0" smtClean="0">
                <a:solidFill>
                  <a:srgbClr val="7030A0"/>
                </a:solidFill>
                <a:latin typeface="Garamond" pitchFamily="18" charset="0"/>
              </a:rPr>
              <a:t>We derive formulas for the transverse polarization of the final particles in terms of the couplings of the effective potential leading to </a:t>
            </a:r>
            <a:r>
              <a:rPr lang="en-US" sz="2000" dirty="0" smtClean="0">
                <a:solidFill>
                  <a:srgbClr val="7030A0"/>
                </a:solidFill>
                <a:latin typeface="Mathematica1" pitchFamily="2" charset="2"/>
              </a:rPr>
              <a:t>m</a:t>
            </a:r>
            <a:r>
              <a:rPr lang="en-US" sz="2000" dirty="0" smtClean="0">
                <a:solidFill>
                  <a:srgbClr val="7030A0"/>
                </a:solidFill>
                <a:latin typeface="Garamond" pitchFamily="18" charset="0"/>
                <a:sym typeface="Wingdings" pitchFamily="2" charset="2"/>
              </a:rPr>
              <a:t></a:t>
            </a:r>
            <a:r>
              <a:rPr lang="en-US" sz="2000" dirty="0" smtClean="0">
                <a:solidFill>
                  <a:srgbClr val="7030A0"/>
                </a:solidFill>
                <a:latin typeface="Garamond" pitchFamily="18" charset="0"/>
              </a:rPr>
              <a:t> e</a:t>
            </a:r>
            <a:r>
              <a:rPr lang="en-US" sz="2000" dirty="0" smtClean="0">
                <a:solidFill>
                  <a:srgbClr val="7030A0"/>
                </a:solidFill>
                <a:latin typeface="Mathematica1" pitchFamily="2" charset="2"/>
              </a:rPr>
              <a:t> g </a:t>
            </a:r>
            <a:r>
              <a:rPr lang="en-US" sz="2000" dirty="0" smtClean="0">
                <a:solidFill>
                  <a:srgbClr val="7030A0"/>
                </a:solidFill>
                <a:latin typeface="Garamond" pitchFamily="18" charset="0"/>
              </a:rPr>
              <a:t>and </a:t>
            </a:r>
            <a:r>
              <a:rPr lang="en-US" sz="2000" dirty="0" smtClean="0">
                <a:solidFill>
                  <a:srgbClr val="7030A0"/>
                </a:solidFill>
                <a:latin typeface="Mathematica1" pitchFamily="2" charset="2"/>
              </a:rPr>
              <a:t>m</a:t>
            </a:r>
            <a:r>
              <a:rPr lang="en-US" sz="2000" dirty="0" smtClean="0">
                <a:solidFill>
                  <a:srgbClr val="7030A0"/>
                </a:solidFill>
                <a:latin typeface="Garamond" pitchFamily="18" charset="0"/>
              </a:rPr>
              <a:t> N</a:t>
            </a:r>
            <a:r>
              <a:rPr lang="en-US" sz="2000" dirty="0" smtClean="0">
                <a:solidFill>
                  <a:srgbClr val="7030A0"/>
                </a:solidFill>
                <a:latin typeface="Garamond" pitchFamily="18" charset="0"/>
                <a:sym typeface="Wingdings" pitchFamily="2" charset="2"/>
              </a:rPr>
              <a:t></a:t>
            </a:r>
            <a:r>
              <a:rPr lang="en-US" sz="2000" dirty="0" smtClean="0">
                <a:solidFill>
                  <a:srgbClr val="7030A0"/>
                </a:solidFill>
                <a:latin typeface="Garamond" pitchFamily="18" charset="0"/>
              </a:rPr>
              <a:t> e</a:t>
            </a:r>
            <a:r>
              <a:rPr lang="en-US" sz="2000" dirty="0" smtClean="0">
                <a:solidFill>
                  <a:srgbClr val="7030A0"/>
                </a:solidFill>
                <a:latin typeface="Mathematica1" pitchFamily="2" charset="2"/>
              </a:rPr>
              <a:t>  </a:t>
            </a:r>
            <a:r>
              <a:rPr lang="en-US" sz="2000" dirty="0" smtClean="0">
                <a:solidFill>
                  <a:srgbClr val="7030A0"/>
                </a:solidFill>
                <a:latin typeface="Garamond" pitchFamily="18" charset="0"/>
              </a:rPr>
              <a:t>N processes. </a:t>
            </a:r>
          </a:p>
          <a:p>
            <a:pPr marL="457200" indent="-457200" algn="just">
              <a:buFont typeface="+mj-lt"/>
              <a:buAutoNum type="arabicPeriod"/>
            </a:pPr>
            <a:r>
              <a:rPr lang="en-US" sz="2000" dirty="0" smtClean="0">
                <a:solidFill>
                  <a:srgbClr val="7030A0"/>
                </a:solidFill>
                <a:latin typeface="Garamond" pitchFamily="18" charset="0"/>
              </a:rPr>
              <a:t>We then study the dependence of the polarizations of e and photon in the</a:t>
            </a:r>
            <a:r>
              <a:rPr lang="en-US" sz="2000" dirty="0" smtClean="0">
                <a:solidFill>
                  <a:srgbClr val="7030A0"/>
                </a:solidFill>
              </a:rPr>
              <a:t> </a:t>
            </a:r>
            <a:r>
              <a:rPr lang="en-US" sz="2000" dirty="0" smtClean="0">
                <a:solidFill>
                  <a:srgbClr val="7030A0"/>
                </a:solidFill>
                <a:latin typeface="Mathematica1" pitchFamily="2" charset="2"/>
              </a:rPr>
              <a:t>m</a:t>
            </a:r>
            <a:r>
              <a:rPr lang="en-US" sz="2000" dirty="0" smtClean="0">
                <a:solidFill>
                  <a:srgbClr val="7030A0"/>
                </a:solidFill>
                <a:latin typeface="Garamond" pitchFamily="18" charset="0"/>
                <a:sym typeface="Wingdings" pitchFamily="2" charset="2"/>
              </a:rPr>
              <a:t></a:t>
            </a:r>
            <a:r>
              <a:rPr lang="en-US" sz="2000" dirty="0" smtClean="0">
                <a:solidFill>
                  <a:srgbClr val="7030A0"/>
                </a:solidFill>
                <a:latin typeface="Garamond" pitchFamily="18" charset="0"/>
              </a:rPr>
              <a:t> e</a:t>
            </a:r>
            <a:r>
              <a:rPr lang="en-US" sz="2000" dirty="0" smtClean="0">
                <a:solidFill>
                  <a:srgbClr val="7030A0"/>
                </a:solidFill>
                <a:latin typeface="Mathematica1" pitchFamily="2" charset="2"/>
              </a:rPr>
              <a:t> g </a:t>
            </a:r>
            <a:r>
              <a:rPr lang="en-US" sz="2000" dirty="0" smtClean="0">
                <a:solidFill>
                  <a:srgbClr val="7030A0"/>
                </a:solidFill>
                <a:latin typeface="Garamond" pitchFamily="18" charset="0"/>
              </a:rPr>
              <a:t>and </a:t>
            </a:r>
            <a:r>
              <a:rPr lang="en-US" sz="2000" dirty="0" smtClean="0">
                <a:solidFill>
                  <a:srgbClr val="7030A0"/>
                </a:solidFill>
                <a:latin typeface="Mathematica1" pitchFamily="2" charset="2"/>
              </a:rPr>
              <a:t>m</a:t>
            </a:r>
            <a:r>
              <a:rPr lang="en-US" sz="2000" dirty="0" smtClean="0">
                <a:solidFill>
                  <a:srgbClr val="7030A0"/>
                </a:solidFill>
                <a:latin typeface="Garamond" pitchFamily="18" charset="0"/>
              </a:rPr>
              <a:t> N</a:t>
            </a:r>
            <a:r>
              <a:rPr lang="en-US" sz="2000" dirty="0" smtClean="0">
                <a:solidFill>
                  <a:srgbClr val="7030A0"/>
                </a:solidFill>
                <a:latin typeface="Garamond" pitchFamily="18" charset="0"/>
                <a:sym typeface="Wingdings" pitchFamily="2" charset="2"/>
              </a:rPr>
              <a:t></a:t>
            </a:r>
            <a:r>
              <a:rPr lang="en-US" sz="2000" dirty="0" smtClean="0">
                <a:solidFill>
                  <a:srgbClr val="7030A0"/>
                </a:solidFill>
                <a:latin typeface="Garamond" pitchFamily="18" charset="0"/>
              </a:rPr>
              <a:t> e</a:t>
            </a:r>
            <a:r>
              <a:rPr lang="en-US" sz="2000" dirty="0" smtClean="0">
                <a:solidFill>
                  <a:srgbClr val="7030A0"/>
                </a:solidFill>
                <a:latin typeface="Mathematica1" pitchFamily="2" charset="2"/>
              </a:rPr>
              <a:t>  </a:t>
            </a:r>
            <a:r>
              <a:rPr lang="en-US" sz="2000" dirty="0" smtClean="0">
                <a:solidFill>
                  <a:srgbClr val="7030A0"/>
                </a:solidFill>
                <a:latin typeface="Garamond" pitchFamily="18" charset="0"/>
              </a:rPr>
              <a:t>N</a:t>
            </a:r>
            <a:r>
              <a:rPr lang="en-US" sz="2000" dirty="0" smtClean="0">
                <a:solidFill>
                  <a:srgbClr val="7030A0"/>
                </a:solidFill>
                <a:latin typeface="Mathematica1" pitchFamily="2" charset="2"/>
              </a:rPr>
              <a:t> </a:t>
            </a:r>
            <a:r>
              <a:rPr lang="en-US" sz="2000" dirty="0" smtClean="0">
                <a:solidFill>
                  <a:srgbClr val="7030A0"/>
                </a:solidFill>
                <a:latin typeface="Garamond" pitchFamily="18" charset="0"/>
              </a:rPr>
              <a:t>on the parameters of the MSSM. </a:t>
            </a:r>
          </a:p>
          <a:p>
            <a:pPr marL="457200" indent="-457200" algn="just">
              <a:buFont typeface="+mj-lt"/>
              <a:buAutoNum type="arabicPeriod"/>
            </a:pPr>
            <a:r>
              <a:rPr lang="en-US" sz="2000" dirty="0" smtClean="0">
                <a:solidFill>
                  <a:srgbClr val="7030A0"/>
                </a:solidFill>
                <a:latin typeface="Garamond" pitchFamily="18" charset="0"/>
              </a:rPr>
              <a:t>We show that combining the information on various observables in the</a:t>
            </a:r>
            <a:r>
              <a:rPr lang="en-US" sz="2000" dirty="0" smtClean="0">
                <a:solidFill>
                  <a:srgbClr val="7030A0"/>
                </a:solidFill>
              </a:rPr>
              <a:t> </a:t>
            </a:r>
            <a:r>
              <a:rPr lang="en-US" sz="2000" dirty="0" smtClean="0">
                <a:solidFill>
                  <a:srgbClr val="7030A0"/>
                </a:solidFill>
                <a:latin typeface="Mathematica1" pitchFamily="2" charset="2"/>
              </a:rPr>
              <a:t>m</a:t>
            </a:r>
            <a:r>
              <a:rPr lang="en-US" sz="2000" dirty="0" smtClean="0">
                <a:solidFill>
                  <a:srgbClr val="7030A0"/>
                </a:solidFill>
                <a:latin typeface="Garamond" pitchFamily="18" charset="0"/>
                <a:sym typeface="Wingdings" pitchFamily="2" charset="2"/>
              </a:rPr>
              <a:t></a:t>
            </a:r>
            <a:r>
              <a:rPr lang="en-US" sz="2000" dirty="0" smtClean="0">
                <a:solidFill>
                  <a:srgbClr val="7030A0"/>
                </a:solidFill>
                <a:latin typeface="Garamond" pitchFamily="18" charset="0"/>
              </a:rPr>
              <a:t> e</a:t>
            </a:r>
            <a:r>
              <a:rPr lang="en-US" sz="2000" dirty="0" smtClean="0">
                <a:solidFill>
                  <a:srgbClr val="7030A0"/>
                </a:solidFill>
                <a:latin typeface="Mathematica1" pitchFamily="2" charset="2"/>
              </a:rPr>
              <a:t> g</a:t>
            </a:r>
            <a:r>
              <a:rPr lang="en-US" sz="2000" dirty="0" smtClean="0">
                <a:solidFill>
                  <a:srgbClr val="7030A0"/>
                </a:solidFill>
                <a:latin typeface="Garamond" pitchFamily="18" charset="0"/>
              </a:rPr>
              <a:t> and </a:t>
            </a:r>
            <a:r>
              <a:rPr lang="en-US" sz="2000" dirty="0" smtClean="0">
                <a:solidFill>
                  <a:srgbClr val="7030A0"/>
                </a:solidFill>
                <a:latin typeface="Mathematica1" pitchFamily="2" charset="2"/>
              </a:rPr>
              <a:t>m</a:t>
            </a:r>
            <a:r>
              <a:rPr lang="en-US" sz="2000" dirty="0" smtClean="0">
                <a:solidFill>
                  <a:srgbClr val="7030A0"/>
                </a:solidFill>
                <a:latin typeface="Garamond" pitchFamily="18" charset="0"/>
              </a:rPr>
              <a:t> N</a:t>
            </a:r>
            <a:r>
              <a:rPr lang="en-US" sz="2000" dirty="0" smtClean="0">
                <a:solidFill>
                  <a:srgbClr val="7030A0"/>
                </a:solidFill>
                <a:latin typeface="Garamond" pitchFamily="18" charset="0"/>
                <a:sym typeface="Wingdings" pitchFamily="2" charset="2"/>
              </a:rPr>
              <a:t></a:t>
            </a:r>
            <a:r>
              <a:rPr lang="en-US" sz="2000" dirty="0" smtClean="0">
                <a:solidFill>
                  <a:srgbClr val="7030A0"/>
                </a:solidFill>
                <a:latin typeface="Garamond" pitchFamily="18" charset="0"/>
              </a:rPr>
              <a:t> e</a:t>
            </a:r>
            <a:r>
              <a:rPr lang="en-US" sz="2000" dirty="0" smtClean="0">
                <a:solidFill>
                  <a:srgbClr val="7030A0"/>
                </a:solidFill>
                <a:latin typeface="Mathematica1" pitchFamily="2" charset="2"/>
              </a:rPr>
              <a:t>  </a:t>
            </a:r>
            <a:r>
              <a:rPr lang="en-US" sz="2000" dirty="0" smtClean="0">
                <a:solidFill>
                  <a:srgbClr val="7030A0"/>
                </a:solidFill>
                <a:latin typeface="Garamond" pitchFamily="18" charset="0"/>
              </a:rPr>
              <a:t>N</a:t>
            </a:r>
            <a:r>
              <a:rPr lang="en-US" sz="2000" dirty="0" smtClean="0">
                <a:solidFill>
                  <a:srgbClr val="7030A0"/>
                </a:solidFill>
              </a:rPr>
              <a:t> </a:t>
            </a:r>
            <a:r>
              <a:rPr lang="en-US" sz="2000" dirty="0" smtClean="0">
                <a:solidFill>
                  <a:srgbClr val="7030A0"/>
                </a:solidFill>
                <a:latin typeface="Garamond" pitchFamily="18" charset="0"/>
              </a:rPr>
              <a:t>search</a:t>
            </a:r>
            <a:r>
              <a:rPr lang="en-US" sz="2000" dirty="0" smtClean="0">
                <a:solidFill>
                  <a:srgbClr val="7030A0"/>
                </a:solidFill>
              </a:rPr>
              <a:t> </a:t>
            </a:r>
            <a:r>
              <a:rPr lang="en-US" sz="2000" dirty="0" smtClean="0">
                <a:solidFill>
                  <a:srgbClr val="7030A0"/>
                </a:solidFill>
                <a:latin typeface="Garamond" pitchFamily="18" charset="0"/>
              </a:rPr>
              <a:t>experiments with the information on </a:t>
            </a:r>
            <a:r>
              <a:rPr lang="en-US" sz="2000" i="1" dirty="0" smtClean="0">
                <a:solidFill>
                  <a:srgbClr val="FF0000"/>
                </a:solidFill>
                <a:latin typeface="Garamond" pitchFamily="18" charset="0"/>
              </a:rPr>
              <a:t>d</a:t>
            </a:r>
            <a:r>
              <a:rPr lang="en-US" sz="2000" i="1" baseline="-25000" dirty="0" smtClean="0">
                <a:solidFill>
                  <a:srgbClr val="FF0000"/>
                </a:solidFill>
                <a:latin typeface="Garamond" pitchFamily="18" charset="0"/>
              </a:rPr>
              <a:t>e</a:t>
            </a:r>
            <a:r>
              <a:rPr lang="en-US" sz="2000" dirty="0" smtClean="0">
                <a:solidFill>
                  <a:srgbClr val="7030A0"/>
                </a:solidFill>
                <a:latin typeface="Garamond" pitchFamily="18" charset="0"/>
              </a:rPr>
              <a:t> can help us to solve the degeneracy in parameter space  and to determine the values of certain phases.</a:t>
            </a:r>
            <a:endParaRPr lang="en-US" sz="2000" dirty="0">
              <a:solidFill>
                <a:srgbClr val="7030A0"/>
              </a:solidFill>
              <a:latin typeface="Garamond"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ChangeArrowheads="1"/>
          </p:cNvSpPr>
          <p:nvPr/>
        </p:nvSpPr>
        <p:spPr bwMode="auto">
          <a:xfrm>
            <a:off x="5867400" y="304800"/>
            <a:ext cx="2743200" cy="2362200"/>
          </a:xfrm>
          <a:prstGeom prst="cloudCallout">
            <a:avLst>
              <a:gd name="adj1" fmla="val -62037"/>
              <a:gd name="adj2" fmla="val 70833"/>
            </a:avLst>
          </a:prstGeom>
          <a:solidFill>
            <a:srgbClr val="FFFF99"/>
          </a:solidFill>
          <a:ln w="9525">
            <a:solidFill>
              <a:srgbClr val="8181FF"/>
            </a:solidFill>
            <a:round/>
            <a:headEnd/>
            <a:tailEnd/>
          </a:ln>
        </p:spPr>
        <p:txBody>
          <a:bodyPr/>
          <a:lstStyle/>
          <a:p>
            <a:pPr algn="ctr"/>
            <a:r>
              <a:rPr lang="en-US" dirty="0"/>
              <a:t>Elementary particles can possess </a:t>
            </a:r>
            <a:r>
              <a:rPr lang="en-US" b="1" dirty="0"/>
              <a:t>EDMs</a:t>
            </a:r>
            <a:r>
              <a:rPr lang="en-US" dirty="0"/>
              <a:t>, only if the </a:t>
            </a:r>
            <a:r>
              <a:rPr lang="en-US" dirty="0">
                <a:solidFill>
                  <a:srgbClr val="FF0000"/>
                </a:solidFill>
              </a:rPr>
              <a:t>CP-symmetry</a:t>
            </a:r>
            <a:r>
              <a:rPr lang="en-US" dirty="0"/>
              <a:t> is violated.</a:t>
            </a:r>
          </a:p>
        </p:txBody>
      </p:sp>
      <p:sp>
        <p:nvSpPr>
          <p:cNvPr id="32771" name="AutoShape 3"/>
          <p:cNvSpPr>
            <a:spLocks noChangeArrowheads="1"/>
          </p:cNvSpPr>
          <p:nvPr/>
        </p:nvSpPr>
        <p:spPr bwMode="auto">
          <a:xfrm>
            <a:off x="228600" y="228600"/>
            <a:ext cx="5029200" cy="3505200"/>
          </a:xfrm>
          <a:prstGeom prst="cloudCallout">
            <a:avLst>
              <a:gd name="adj1" fmla="val 52903"/>
              <a:gd name="adj2" fmla="val 38722"/>
            </a:avLst>
          </a:prstGeom>
          <a:solidFill>
            <a:srgbClr val="FFCCCC"/>
          </a:solidFill>
          <a:ln w="9525">
            <a:solidFill>
              <a:srgbClr val="0070C0"/>
            </a:solidFill>
            <a:round/>
            <a:headEnd/>
            <a:tailEnd/>
          </a:ln>
        </p:spPr>
        <p:txBody>
          <a:bodyPr/>
          <a:lstStyle/>
          <a:p>
            <a:pPr algn="ctr">
              <a:defRPr/>
            </a:pPr>
            <a:r>
              <a:rPr lang="en-US" sz="2000" dirty="0">
                <a:latin typeface="Garamond" pitchFamily="18" charset="0"/>
              </a:rPr>
              <a:t>For this reason, studying EDMs of the elementary particles is of prime importance as it can teach us about CP-violation which is closely related to the creation of the </a:t>
            </a:r>
            <a:r>
              <a:rPr lang="en-US" sz="2000" dirty="0">
                <a:solidFill>
                  <a:srgbClr val="FF0000"/>
                </a:solidFill>
                <a:latin typeface="Garamond" pitchFamily="18" charset="0"/>
              </a:rPr>
              <a:t>baryon asymmetry </a:t>
            </a:r>
            <a:r>
              <a:rPr lang="en-US" sz="2000" dirty="0">
                <a:latin typeface="Garamond" pitchFamily="18" charset="0"/>
              </a:rPr>
              <a:t>of the universe.</a:t>
            </a:r>
          </a:p>
        </p:txBody>
      </p:sp>
      <p:sp>
        <p:nvSpPr>
          <p:cNvPr id="32772" name="AutoShape 4"/>
          <p:cNvSpPr>
            <a:spLocks noChangeArrowheads="1"/>
          </p:cNvSpPr>
          <p:nvPr/>
        </p:nvSpPr>
        <p:spPr bwMode="auto">
          <a:xfrm>
            <a:off x="5181600" y="3733800"/>
            <a:ext cx="3657600" cy="2438400"/>
          </a:xfrm>
          <a:prstGeom prst="roundRect">
            <a:avLst>
              <a:gd name="adj" fmla="val 16667"/>
            </a:avLst>
          </a:prstGeom>
          <a:solidFill>
            <a:schemeClr val="accent5">
              <a:lumMod val="20000"/>
              <a:lumOff val="80000"/>
            </a:schemeClr>
          </a:solidFill>
          <a:ln w="9525" algn="ctr">
            <a:solidFill>
              <a:srgbClr val="C00000"/>
            </a:solidFill>
            <a:round/>
            <a:headEnd/>
            <a:tailEnd/>
          </a:ln>
        </p:spPr>
        <p:txBody>
          <a:bodyPr wrap="none" anchor="ctr"/>
          <a:lstStyle/>
          <a:p>
            <a:pPr marL="342900" indent="-342900" algn="just">
              <a:defRPr/>
            </a:pPr>
            <a:r>
              <a:rPr lang="en-US" sz="2000" dirty="0">
                <a:latin typeface="Garamond" pitchFamily="18" charset="0"/>
              </a:rPr>
              <a:t>SM of elementary particles </a:t>
            </a:r>
          </a:p>
          <a:p>
            <a:pPr marL="342900" indent="-342900" algn="just">
              <a:defRPr/>
            </a:pPr>
            <a:r>
              <a:rPr lang="en-US" sz="2000" dirty="0">
                <a:latin typeface="Garamond" pitchFamily="18" charset="0"/>
              </a:rPr>
              <a:t>allows for CP-violation:</a:t>
            </a:r>
          </a:p>
          <a:p>
            <a:pPr marL="342900" indent="-342900" algn="just">
              <a:buFontTx/>
              <a:buAutoNum type="arabicPeriod"/>
              <a:defRPr/>
            </a:pPr>
            <a:r>
              <a:rPr lang="en-US" sz="2000" dirty="0">
                <a:latin typeface="Garamond" pitchFamily="18" charset="0"/>
              </a:rPr>
              <a:t>  </a:t>
            </a:r>
            <a:r>
              <a:rPr lang="en-US" sz="2000" dirty="0">
                <a:latin typeface="Mathematica1" pitchFamily="2" charset="2"/>
              </a:rPr>
              <a:t>q</a:t>
            </a:r>
            <a:r>
              <a:rPr lang="en-US" sz="2000" dirty="0">
                <a:latin typeface="Garamond" pitchFamily="18" charset="0"/>
              </a:rPr>
              <a:t>-term in QCD</a:t>
            </a:r>
          </a:p>
          <a:p>
            <a:pPr marL="342900" indent="-342900" algn="just">
              <a:buFontTx/>
              <a:buAutoNum type="arabicPeriod"/>
              <a:defRPr/>
            </a:pPr>
            <a:r>
              <a:rPr lang="en-US" sz="2000" dirty="0">
                <a:latin typeface="Garamond" pitchFamily="18" charset="0"/>
              </a:rPr>
              <a:t>  CKM matrix in quark sector</a:t>
            </a:r>
          </a:p>
          <a:p>
            <a:pPr marL="342900" indent="-342900" algn="just">
              <a:buFontTx/>
              <a:buAutoNum type="arabicPeriod"/>
              <a:defRPr/>
            </a:pPr>
            <a:r>
              <a:rPr lang="en-US" sz="2000" dirty="0">
                <a:latin typeface="Garamond" pitchFamily="18" charset="0"/>
              </a:rPr>
              <a:t>PMNS matrix in lepton sector</a:t>
            </a:r>
          </a:p>
        </p:txBody>
      </p:sp>
      <p:sp>
        <p:nvSpPr>
          <p:cNvPr id="32773" name="AutoShape 5"/>
          <p:cNvSpPr>
            <a:spLocks noChangeArrowheads="1"/>
          </p:cNvSpPr>
          <p:nvPr/>
        </p:nvSpPr>
        <p:spPr bwMode="auto">
          <a:xfrm>
            <a:off x="4343400" y="4953000"/>
            <a:ext cx="685800" cy="228600"/>
          </a:xfrm>
          <a:prstGeom prst="leftArrow">
            <a:avLst>
              <a:gd name="adj1" fmla="val 50000"/>
              <a:gd name="adj2" fmla="val 75000"/>
            </a:avLst>
          </a:prstGeom>
          <a:solidFill>
            <a:srgbClr val="FF0000"/>
          </a:solidFill>
          <a:ln w="9525" algn="ctr">
            <a:solidFill>
              <a:schemeClr val="tx1"/>
            </a:solidFill>
            <a:miter lim="800000"/>
            <a:headEnd/>
            <a:tailEnd/>
          </a:ln>
        </p:spPr>
        <p:txBody>
          <a:bodyPr wrap="none" anchor="ctr"/>
          <a:lstStyle/>
          <a:p>
            <a:endParaRPr lang="en-US"/>
          </a:p>
        </p:txBody>
      </p:sp>
      <p:sp>
        <p:nvSpPr>
          <p:cNvPr id="32774" name="Oval 6"/>
          <p:cNvSpPr>
            <a:spLocks noChangeArrowheads="1"/>
          </p:cNvSpPr>
          <p:nvPr/>
        </p:nvSpPr>
        <p:spPr bwMode="auto">
          <a:xfrm>
            <a:off x="152400" y="3810000"/>
            <a:ext cx="4114800" cy="2590800"/>
          </a:xfrm>
          <a:prstGeom prst="ellipse">
            <a:avLst/>
          </a:prstGeom>
          <a:solidFill>
            <a:schemeClr val="bg2">
              <a:lumMod val="90000"/>
            </a:schemeClr>
          </a:solidFill>
          <a:ln w="9525" algn="ctr">
            <a:solidFill>
              <a:srgbClr val="FF0000"/>
            </a:solidFill>
            <a:round/>
            <a:headEnd/>
            <a:tailEnd/>
          </a:ln>
        </p:spPr>
        <p:txBody>
          <a:bodyPr wrap="none" anchor="ctr"/>
          <a:lstStyle/>
          <a:p>
            <a:pPr algn="ctr">
              <a:defRPr/>
            </a:pPr>
            <a:endParaRPr lang="en-US" sz="2000" b="1" i="1" dirty="0"/>
          </a:p>
          <a:p>
            <a:pPr algn="just">
              <a:defRPr/>
            </a:pPr>
            <a:r>
              <a:rPr lang="en-US" sz="2000" b="1" i="1" dirty="0">
                <a:solidFill>
                  <a:srgbClr val="002060"/>
                </a:solidFill>
                <a:latin typeface="Garamond" pitchFamily="18" charset="0"/>
              </a:rPr>
              <a:t>In fact in the </a:t>
            </a:r>
            <a:r>
              <a:rPr lang="en-US" sz="2000" b="1" i="1" dirty="0" err="1">
                <a:solidFill>
                  <a:srgbClr val="002060"/>
                </a:solidFill>
                <a:latin typeface="Garamond" pitchFamily="18" charset="0"/>
              </a:rPr>
              <a:t>Kaon</a:t>
            </a:r>
            <a:r>
              <a:rPr lang="en-US" sz="2000" b="1" i="1" dirty="0">
                <a:solidFill>
                  <a:srgbClr val="002060"/>
                </a:solidFill>
                <a:latin typeface="Garamond" pitchFamily="18" charset="0"/>
              </a:rPr>
              <a:t> and </a:t>
            </a:r>
          </a:p>
          <a:p>
            <a:pPr algn="just">
              <a:defRPr/>
            </a:pPr>
            <a:r>
              <a:rPr lang="en-US" sz="2000" b="1" i="1" dirty="0">
                <a:solidFill>
                  <a:srgbClr val="002060"/>
                </a:solidFill>
                <a:latin typeface="Garamond" pitchFamily="18" charset="0"/>
              </a:rPr>
              <a:t>B-meson sector, CP symmetry</a:t>
            </a:r>
          </a:p>
          <a:p>
            <a:pPr algn="just">
              <a:defRPr/>
            </a:pPr>
            <a:r>
              <a:rPr lang="en-US" sz="2000" b="1" i="1" dirty="0">
                <a:solidFill>
                  <a:srgbClr val="002060"/>
                </a:solidFill>
                <a:latin typeface="Garamond" pitchFamily="18" charset="0"/>
              </a:rPr>
              <a:t> has been observed to  be </a:t>
            </a:r>
          </a:p>
          <a:p>
            <a:pPr algn="just">
              <a:defRPr/>
            </a:pPr>
            <a:r>
              <a:rPr lang="en-US" sz="2000" b="1" i="1" dirty="0">
                <a:solidFill>
                  <a:srgbClr val="002060"/>
                </a:solidFill>
                <a:latin typeface="Garamond" pitchFamily="18" charset="0"/>
              </a:rPr>
              <a:t>violated in accordance </a:t>
            </a:r>
          </a:p>
          <a:p>
            <a:pPr algn="just">
              <a:defRPr/>
            </a:pPr>
            <a:r>
              <a:rPr lang="en-US" sz="2000" b="1" i="1" dirty="0">
                <a:solidFill>
                  <a:srgbClr val="002060"/>
                </a:solidFill>
                <a:latin typeface="Garamond" pitchFamily="18" charset="0"/>
              </a:rPr>
              <a:t>with the prediction of </a:t>
            </a:r>
          </a:p>
          <a:p>
            <a:pPr algn="just">
              <a:defRPr/>
            </a:pPr>
            <a:r>
              <a:rPr lang="en-US" sz="2000" b="1" i="1" dirty="0">
                <a:solidFill>
                  <a:srgbClr val="002060"/>
                </a:solidFill>
                <a:latin typeface="Garamond" pitchFamily="18" charset="0"/>
              </a:rPr>
              <a:t>the Standard Model</a:t>
            </a:r>
          </a:p>
          <a:p>
            <a:pPr algn="ctr">
              <a:defRPr/>
            </a:pPr>
            <a:endParaRPr lang="en-US" sz="2000" b="1" i="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blinds(horizontal)">
                                      <p:cBhvr>
                                        <p:cTn id="7" dur="500"/>
                                        <p:tgtEl>
                                          <p:spTgt spid="3277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2771"/>
                                        </p:tgtEl>
                                        <p:attrNameLst>
                                          <p:attrName>style.visibility</p:attrName>
                                        </p:attrNameLst>
                                      </p:cBhvr>
                                      <p:to>
                                        <p:strVal val="visible"/>
                                      </p:to>
                                    </p:set>
                                    <p:animEffect transition="in" filter="blinds(horizontal)">
                                      <p:cBhvr>
                                        <p:cTn id="12" dur="500"/>
                                        <p:tgtEl>
                                          <p:spTgt spid="3277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2772"/>
                                        </p:tgtEl>
                                        <p:attrNameLst>
                                          <p:attrName>style.visibility</p:attrName>
                                        </p:attrNameLst>
                                      </p:cBhvr>
                                      <p:to>
                                        <p:strVal val="visible"/>
                                      </p:to>
                                    </p:set>
                                    <p:animEffect transition="in" filter="blinds(horizontal)">
                                      <p:cBhvr>
                                        <p:cTn id="17" dur="500"/>
                                        <p:tgtEl>
                                          <p:spTgt spid="3277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2773"/>
                                        </p:tgtEl>
                                        <p:attrNameLst>
                                          <p:attrName>style.visibility</p:attrName>
                                        </p:attrNameLst>
                                      </p:cBhvr>
                                      <p:to>
                                        <p:strVal val="visible"/>
                                      </p:to>
                                    </p:set>
                                    <p:animEffect transition="in" filter="blinds(horizontal)">
                                      <p:cBhvr>
                                        <p:cTn id="22" dur="500"/>
                                        <p:tgtEl>
                                          <p:spTgt spid="3277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2774"/>
                                        </p:tgtEl>
                                        <p:attrNameLst>
                                          <p:attrName>style.visibility</p:attrName>
                                        </p:attrNameLst>
                                      </p:cBhvr>
                                      <p:to>
                                        <p:strVal val="visible"/>
                                      </p:to>
                                    </p:set>
                                    <p:animEffect transition="in" filter="blinds(horizontal)">
                                      <p:cBhvr>
                                        <p:cTn id="27" dur="500"/>
                                        <p:tgtEl>
                                          <p:spTgt spid="327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nimBg="1"/>
      <p:bldP spid="32771" grpId="0" animBg="1"/>
      <p:bldP spid="32772" grpId="0" animBg="1"/>
      <p:bldP spid="32773" grpId="0" animBg="1"/>
      <p:bldP spid="3277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p:cNvSpPr>
            <a:spLocks noChangeArrowheads="1"/>
          </p:cNvSpPr>
          <p:nvPr/>
        </p:nvSpPr>
        <p:spPr bwMode="auto">
          <a:xfrm>
            <a:off x="304800" y="228600"/>
            <a:ext cx="4191000" cy="1447800"/>
          </a:xfrm>
          <a:prstGeom prst="roundRect">
            <a:avLst>
              <a:gd name="adj" fmla="val 16667"/>
            </a:avLst>
          </a:prstGeom>
          <a:solidFill>
            <a:srgbClr val="FF99FF"/>
          </a:solidFill>
          <a:ln w="9525" algn="ctr">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sz="2400" dirty="0">
                <a:solidFill>
                  <a:srgbClr val="7030A0"/>
                </a:solidFill>
                <a:latin typeface="Garamond" pitchFamily="18" charset="0"/>
              </a:rPr>
              <a:t>The maximum possible values of </a:t>
            </a:r>
          </a:p>
          <a:p>
            <a:pPr algn="ctr"/>
            <a:r>
              <a:rPr lang="en-US" sz="2400" dirty="0">
                <a:solidFill>
                  <a:srgbClr val="7030A0"/>
                </a:solidFill>
                <a:latin typeface="Garamond" pitchFamily="18" charset="0"/>
              </a:rPr>
              <a:t>EDMs in the context of </a:t>
            </a:r>
          </a:p>
          <a:p>
            <a:pPr algn="ctr"/>
            <a:r>
              <a:rPr lang="en-US" sz="2400" dirty="0">
                <a:solidFill>
                  <a:srgbClr val="7030A0"/>
                </a:solidFill>
                <a:latin typeface="Garamond" pitchFamily="18" charset="0"/>
              </a:rPr>
              <a:t>SM are extremely small</a:t>
            </a:r>
          </a:p>
          <a:p>
            <a:pPr algn="ctr"/>
            <a:endParaRPr lang="en-US" sz="2000" i="1" dirty="0"/>
          </a:p>
        </p:txBody>
      </p:sp>
      <p:sp>
        <p:nvSpPr>
          <p:cNvPr id="5" name="AutoShape 3"/>
          <p:cNvSpPr>
            <a:spLocks noChangeArrowheads="1"/>
          </p:cNvSpPr>
          <p:nvPr/>
        </p:nvSpPr>
        <p:spPr bwMode="auto">
          <a:xfrm>
            <a:off x="4572000" y="228600"/>
            <a:ext cx="4343400" cy="1447800"/>
          </a:xfrm>
          <a:prstGeom prst="roundRect">
            <a:avLst>
              <a:gd name="adj" fmla="val 16667"/>
            </a:avLst>
          </a:prstGeom>
          <a:solidFill>
            <a:srgbClr val="FFCCCC"/>
          </a:solidFill>
          <a:ln w="9525" algn="ctr">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sz="2000" b="1" dirty="0">
                <a:solidFill>
                  <a:schemeClr val="accent6">
                    <a:lumMod val="75000"/>
                  </a:schemeClr>
                </a:solidFill>
                <a:latin typeface="Garamond" pitchFamily="18" charset="0"/>
              </a:rPr>
              <a:t>So far no electric dipole moment</a:t>
            </a:r>
          </a:p>
          <a:p>
            <a:pPr algn="ctr"/>
            <a:r>
              <a:rPr lang="en-US" sz="2000" b="1" dirty="0">
                <a:solidFill>
                  <a:schemeClr val="accent6">
                    <a:lumMod val="75000"/>
                  </a:schemeClr>
                </a:solidFill>
                <a:latin typeface="Garamond" pitchFamily="18" charset="0"/>
              </a:rPr>
              <a:t> for the electron or neutron has been </a:t>
            </a:r>
          </a:p>
          <a:p>
            <a:pPr algn="ctr"/>
            <a:r>
              <a:rPr lang="en-US" sz="2000" b="1" dirty="0">
                <a:solidFill>
                  <a:schemeClr val="accent6">
                    <a:lumMod val="75000"/>
                  </a:schemeClr>
                </a:solidFill>
                <a:latin typeface="Garamond" pitchFamily="18" charset="0"/>
              </a:rPr>
              <a:t>detected but strong bounds on </a:t>
            </a:r>
          </a:p>
          <a:p>
            <a:pPr algn="ctr"/>
            <a:r>
              <a:rPr lang="en-US" sz="2000" b="1" dirty="0">
                <a:solidFill>
                  <a:schemeClr val="accent6">
                    <a:lumMod val="75000"/>
                  </a:schemeClr>
                </a:solidFill>
                <a:latin typeface="Garamond" pitchFamily="18" charset="0"/>
              </a:rPr>
              <a:t>these quantities have been obtained.</a:t>
            </a:r>
            <a:r>
              <a:rPr lang="en-US" sz="2000" dirty="0">
                <a:solidFill>
                  <a:schemeClr val="accent6">
                    <a:lumMod val="75000"/>
                  </a:schemeClr>
                </a:solidFill>
                <a:latin typeface="Garamond" pitchFamily="18" charset="0"/>
              </a:rPr>
              <a:t>  </a:t>
            </a:r>
          </a:p>
          <a:p>
            <a:pPr algn="ctr"/>
            <a:endParaRPr lang="en-US" dirty="0">
              <a:solidFill>
                <a:srgbClr val="A40000"/>
              </a:solidFill>
            </a:endParaRPr>
          </a:p>
        </p:txBody>
      </p:sp>
      <p:sp>
        <p:nvSpPr>
          <p:cNvPr id="6" name="AutoShape 4"/>
          <p:cNvSpPr>
            <a:spLocks noChangeArrowheads="1"/>
          </p:cNvSpPr>
          <p:nvPr/>
        </p:nvSpPr>
        <p:spPr bwMode="auto">
          <a:xfrm>
            <a:off x="228600" y="1676400"/>
            <a:ext cx="609600" cy="1295400"/>
          </a:xfrm>
          <a:prstGeom prst="curvedRightArrow">
            <a:avLst>
              <a:gd name="adj1" fmla="val 23021"/>
              <a:gd name="adj2" fmla="val 85000"/>
              <a:gd name="adj3" fmla="val 42046"/>
            </a:avLst>
          </a:prstGeom>
          <a:solidFill>
            <a:srgbClr val="FF6600"/>
          </a:solidFill>
          <a:ln w="9525">
            <a:solidFill>
              <a:srgbClr val="FFFF00"/>
            </a:solidFill>
            <a:miter lim="800000"/>
            <a:headEnd/>
            <a:tailEnd/>
          </a:ln>
        </p:spPr>
        <p:txBody>
          <a:bodyPr wrap="none" anchor="ctr"/>
          <a:lstStyle/>
          <a:p>
            <a:endParaRPr lang="en-US"/>
          </a:p>
        </p:txBody>
      </p:sp>
      <p:sp>
        <p:nvSpPr>
          <p:cNvPr id="7" name="AutoShape 8"/>
          <p:cNvSpPr>
            <a:spLocks noChangeArrowheads="1"/>
          </p:cNvSpPr>
          <p:nvPr/>
        </p:nvSpPr>
        <p:spPr bwMode="auto">
          <a:xfrm>
            <a:off x="8382000" y="1676400"/>
            <a:ext cx="609600" cy="1447800"/>
          </a:xfrm>
          <a:prstGeom prst="curvedLeftArrow">
            <a:avLst>
              <a:gd name="adj1" fmla="val 30105"/>
              <a:gd name="adj2" fmla="val 100278"/>
              <a:gd name="adj3" fmla="val 33333"/>
            </a:avLst>
          </a:prstGeom>
          <a:solidFill>
            <a:srgbClr val="FF6600"/>
          </a:solidFill>
          <a:ln w="9525">
            <a:solidFill>
              <a:srgbClr val="FFFF00"/>
            </a:solidFill>
            <a:miter lim="800000"/>
            <a:headEnd/>
            <a:tailEnd/>
          </a:ln>
        </p:spPr>
        <p:txBody>
          <a:bodyPr wrap="none" anchor="ctr"/>
          <a:lstStyle/>
          <a:p>
            <a:endParaRPr lang="en-US"/>
          </a:p>
        </p:txBody>
      </p:sp>
      <p:grpSp>
        <p:nvGrpSpPr>
          <p:cNvPr id="2" name="Group 7"/>
          <p:cNvGrpSpPr/>
          <p:nvPr/>
        </p:nvGrpSpPr>
        <p:grpSpPr>
          <a:xfrm>
            <a:off x="990600" y="1905000"/>
            <a:ext cx="3048000" cy="1752600"/>
            <a:chOff x="990600" y="1905000"/>
            <a:chExt cx="3048000" cy="1752600"/>
          </a:xfrm>
        </p:grpSpPr>
        <p:sp>
          <p:nvSpPr>
            <p:cNvPr id="9" name="Oval 9"/>
            <p:cNvSpPr>
              <a:spLocks noChangeArrowheads="1"/>
            </p:cNvSpPr>
            <p:nvPr/>
          </p:nvSpPr>
          <p:spPr bwMode="auto">
            <a:xfrm>
              <a:off x="990600" y="1905000"/>
              <a:ext cx="3048000" cy="1752600"/>
            </a:xfrm>
            <a:prstGeom prst="ellipse">
              <a:avLst/>
            </a:prstGeom>
            <a:solidFill>
              <a:schemeClr val="bg1"/>
            </a:solidFill>
            <a:ln w="9525" algn="ctr">
              <a:solidFill>
                <a:srgbClr val="68D000"/>
              </a:solidFill>
              <a:round/>
              <a:headEnd/>
              <a:tailEnd/>
            </a:ln>
          </p:spPr>
          <p:txBody>
            <a:bodyPr wrap="none" anchor="ctr"/>
            <a:lstStyle/>
            <a:p>
              <a:endParaRPr lang="en-US"/>
            </a:p>
          </p:txBody>
        </p:sp>
        <p:pic>
          <p:nvPicPr>
            <p:cNvPr id="10" name="Picture 10"/>
            <p:cNvPicPr>
              <a:picLocks noChangeAspect="1" noChangeArrowheads="1"/>
            </p:cNvPicPr>
            <p:nvPr/>
          </p:nvPicPr>
          <p:blipFill>
            <a:blip r:embed="rId3"/>
            <a:srcRect/>
            <a:stretch>
              <a:fillRect/>
            </a:stretch>
          </p:blipFill>
          <p:spPr bwMode="auto">
            <a:xfrm>
              <a:off x="1447800" y="2209801"/>
              <a:ext cx="2066925" cy="371475"/>
            </a:xfrm>
            <a:prstGeom prst="rect">
              <a:avLst/>
            </a:prstGeom>
            <a:noFill/>
            <a:ln w="9525">
              <a:noFill/>
              <a:miter lim="800000"/>
              <a:headEnd/>
              <a:tailEnd/>
            </a:ln>
          </p:spPr>
        </p:pic>
        <p:pic>
          <p:nvPicPr>
            <p:cNvPr id="11" name="Picture 11"/>
            <p:cNvPicPr>
              <a:picLocks noChangeAspect="1" noChangeArrowheads="1"/>
            </p:cNvPicPr>
            <p:nvPr/>
          </p:nvPicPr>
          <p:blipFill>
            <a:blip r:embed="rId4"/>
            <a:srcRect/>
            <a:stretch>
              <a:fillRect/>
            </a:stretch>
          </p:blipFill>
          <p:spPr bwMode="auto">
            <a:xfrm>
              <a:off x="1143000" y="2667000"/>
              <a:ext cx="2743200" cy="458788"/>
            </a:xfrm>
            <a:prstGeom prst="rect">
              <a:avLst/>
            </a:prstGeom>
            <a:noFill/>
            <a:ln w="9525">
              <a:noFill/>
              <a:miter lim="800000"/>
              <a:headEnd/>
              <a:tailEnd/>
            </a:ln>
          </p:spPr>
        </p:pic>
      </p:grpSp>
      <p:grpSp>
        <p:nvGrpSpPr>
          <p:cNvPr id="3" name="Group 11"/>
          <p:cNvGrpSpPr/>
          <p:nvPr/>
        </p:nvGrpSpPr>
        <p:grpSpPr>
          <a:xfrm>
            <a:off x="5029200" y="1828800"/>
            <a:ext cx="3048000" cy="1752600"/>
            <a:chOff x="5029200" y="1828800"/>
            <a:chExt cx="3048000" cy="1752600"/>
          </a:xfrm>
        </p:grpSpPr>
        <p:sp>
          <p:nvSpPr>
            <p:cNvPr id="13" name="Oval 5"/>
            <p:cNvSpPr>
              <a:spLocks noChangeArrowheads="1"/>
            </p:cNvSpPr>
            <p:nvPr/>
          </p:nvSpPr>
          <p:spPr bwMode="auto">
            <a:xfrm>
              <a:off x="5029200" y="1828800"/>
              <a:ext cx="3048000" cy="1752600"/>
            </a:xfrm>
            <a:prstGeom prst="ellipse">
              <a:avLst/>
            </a:prstGeom>
            <a:solidFill>
              <a:schemeClr val="bg1"/>
            </a:solidFill>
            <a:ln w="9525" algn="ctr">
              <a:solidFill>
                <a:srgbClr val="68D000"/>
              </a:solidFill>
              <a:round/>
              <a:headEnd/>
              <a:tailEnd/>
            </a:ln>
          </p:spPr>
          <p:txBody>
            <a:bodyPr wrap="none" anchor="ctr"/>
            <a:lstStyle/>
            <a:p>
              <a:endParaRPr lang="en-US"/>
            </a:p>
          </p:txBody>
        </p:sp>
        <p:pic>
          <p:nvPicPr>
            <p:cNvPr id="14" name="Picture 6"/>
            <p:cNvPicPr>
              <a:picLocks noChangeAspect="1" noChangeArrowheads="1"/>
            </p:cNvPicPr>
            <p:nvPr/>
          </p:nvPicPr>
          <p:blipFill>
            <a:blip r:embed="rId5"/>
            <a:srcRect/>
            <a:stretch>
              <a:fillRect/>
            </a:stretch>
          </p:blipFill>
          <p:spPr bwMode="auto">
            <a:xfrm>
              <a:off x="5334000" y="2286000"/>
              <a:ext cx="2438400" cy="457200"/>
            </a:xfrm>
            <a:prstGeom prst="rect">
              <a:avLst/>
            </a:prstGeom>
            <a:noFill/>
            <a:ln w="9525">
              <a:noFill/>
              <a:miter lim="800000"/>
              <a:headEnd/>
              <a:tailEnd/>
            </a:ln>
          </p:spPr>
        </p:pic>
        <p:pic>
          <p:nvPicPr>
            <p:cNvPr id="15" name="Picture 7"/>
            <p:cNvPicPr>
              <a:picLocks noChangeAspect="1" noChangeArrowheads="1"/>
            </p:cNvPicPr>
            <p:nvPr/>
          </p:nvPicPr>
          <p:blipFill>
            <a:blip r:embed="rId6"/>
            <a:srcRect/>
            <a:stretch>
              <a:fillRect/>
            </a:stretch>
          </p:blipFill>
          <p:spPr bwMode="auto">
            <a:xfrm>
              <a:off x="5257800" y="2743201"/>
              <a:ext cx="2514600" cy="376238"/>
            </a:xfrm>
            <a:prstGeom prst="rect">
              <a:avLst/>
            </a:prstGeom>
            <a:noFill/>
            <a:ln w="9525">
              <a:noFill/>
              <a:miter lim="800000"/>
              <a:headEnd/>
              <a:tailEnd/>
            </a:ln>
          </p:spPr>
        </p:pic>
      </p:grpSp>
      <p:sp>
        <p:nvSpPr>
          <p:cNvPr id="16" name="Text Box 12"/>
          <p:cNvSpPr txBox="1">
            <a:spLocks noChangeArrowheads="1"/>
          </p:cNvSpPr>
          <p:nvPr/>
        </p:nvSpPr>
        <p:spPr bwMode="auto">
          <a:xfrm>
            <a:off x="4191000" y="1981201"/>
            <a:ext cx="685800" cy="1015663"/>
          </a:xfrm>
          <a:prstGeom prst="rect">
            <a:avLst/>
          </a:prstGeom>
          <a:noFill/>
          <a:ln w="9525" algn="ctr">
            <a:noFill/>
            <a:miter lim="800000"/>
            <a:headEnd/>
            <a:tailEnd/>
          </a:ln>
        </p:spPr>
        <p:txBody>
          <a:bodyPr>
            <a:spAutoFit/>
          </a:bodyPr>
          <a:lstStyle/>
          <a:p>
            <a:pPr>
              <a:spcBef>
                <a:spcPct val="50000"/>
              </a:spcBef>
            </a:pPr>
            <a:r>
              <a:rPr lang="en-US" sz="6000" b="1" dirty="0">
                <a:latin typeface="Symbol" pitchFamily="18" charset="2"/>
              </a:rPr>
              <a:t>&lt;</a:t>
            </a:r>
          </a:p>
        </p:txBody>
      </p:sp>
      <p:sp>
        <p:nvSpPr>
          <p:cNvPr id="18" name="AutoShape 14"/>
          <p:cNvSpPr>
            <a:spLocks noChangeArrowheads="1"/>
          </p:cNvSpPr>
          <p:nvPr/>
        </p:nvSpPr>
        <p:spPr bwMode="auto">
          <a:xfrm>
            <a:off x="152400" y="3810000"/>
            <a:ext cx="8763000" cy="1143000"/>
          </a:xfrm>
          <a:prstGeom prst="roundRect">
            <a:avLst>
              <a:gd name="adj" fmla="val 16667"/>
            </a:avLst>
          </a:prstGeom>
          <a:solidFill>
            <a:schemeClr val="tx2">
              <a:lumMod val="20000"/>
              <a:lumOff val="80000"/>
            </a:schemeClr>
          </a:solidFill>
          <a:ln w="28575">
            <a:solidFill>
              <a:srgbClr val="00B050"/>
            </a:solidFill>
            <a:round/>
            <a:headEnd/>
            <a:tailEnd/>
          </a:ln>
        </p:spPr>
        <p:txBody>
          <a:bodyPr wrap="none" anchor="ctr"/>
          <a:lstStyle/>
          <a:p>
            <a:pPr algn="just">
              <a:spcBef>
                <a:spcPct val="20000"/>
              </a:spcBef>
              <a:buClr>
                <a:schemeClr val="folHlink"/>
              </a:buClr>
              <a:buSzPct val="90000"/>
              <a:buFont typeface="Wingdings" pitchFamily="2" charset="2"/>
              <a:buNone/>
              <a:defRPr/>
            </a:pPr>
            <a:r>
              <a:rPr lang="en-US" sz="2400" dirty="0">
                <a:latin typeface="Garamond" pitchFamily="18" charset="0"/>
              </a:rPr>
              <a:t>The CP-violating sources of the SM are not </a:t>
            </a:r>
            <a:r>
              <a:rPr lang="en-US" sz="2400" dirty="0" smtClean="0">
                <a:latin typeface="Garamond" pitchFamily="18" charset="0"/>
              </a:rPr>
              <a:t>large </a:t>
            </a:r>
            <a:r>
              <a:rPr lang="en-US" sz="2400" dirty="0">
                <a:latin typeface="Garamond" pitchFamily="18" charset="0"/>
              </a:rPr>
              <a:t>enough to explain</a:t>
            </a:r>
          </a:p>
          <a:p>
            <a:pPr algn="just">
              <a:spcBef>
                <a:spcPct val="20000"/>
              </a:spcBef>
              <a:buClr>
                <a:schemeClr val="folHlink"/>
              </a:buClr>
              <a:buSzPct val="90000"/>
              <a:buFont typeface="Wingdings" pitchFamily="2" charset="2"/>
              <a:buNone/>
              <a:defRPr/>
            </a:pPr>
            <a:r>
              <a:rPr lang="en-US" sz="2400" dirty="0">
                <a:latin typeface="Garamond" pitchFamily="18" charset="0"/>
              </a:rPr>
              <a:t> the baryon asymmetry of  the universe</a:t>
            </a:r>
          </a:p>
          <a:p>
            <a:pPr algn="ctr">
              <a:defRPr/>
            </a:pPr>
            <a:endParaRPr lang="en-US" sz="2400" dirty="0"/>
          </a:p>
        </p:txBody>
      </p:sp>
      <p:sp>
        <p:nvSpPr>
          <p:cNvPr id="19" name="AutoShape 13"/>
          <p:cNvSpPr>
            <a:spLocks noChangeArrowheads="1"/>
          </p:cNvSpPr>
          <p:nvPr/>
        </p:nvSpPr>
        <p:spPr bwMode="auto">
          <a:xfrm>
            <a:off x="228600" y="5257800"/>
            <a:ext cx="8686800" cy="990600"/>
          </a:xfrm>
          <a:prstGeom prst="roundRect">
            <a:avLst>
              <a:gd name="adj" fmla="val 16667"/>
            </a:avLst>
          </a:prstGeom>
          <a:solidFill>
            <a:schemeClr val="accent6">
              <a:lumMod val="20000"/>
              <a:lumOff val="80000"/>
            </a:schemeClr>
          </a:solidFill>
          <a:ln w="9525" algn="ctr">
            <a:solidFill>
              <a:srgbClr val="C6F226"/>
            </a:solidFill>
            <a:round/>
            <a:headEnd/>
            <a:tailEnd/>
          </a:ln>
        </p:spPr>
        <p:txBody>
          <a:bodyPr wrap="none" anchor="ctr"/>
          <a:lstStyle/>
          <a:p>
            <a:pPr algn="ctr">
              <a:defRPr/>
            </a:pPr>
            <a:r>
              <a:rPr lang="en-US" sz="2000" b="1" i="1" dirty="0">
                <a:solidFill>
                  <a:srgbClr val="7030A0"/>
                </a:solidFill>
                <a:latin typeface="Garamond" pitchFamily="18" charset="0"/>
              </a:rPr>
              <a:t>Upper bound on EDMs much</a:t>
            </a:r>
            <a:r>
              <a:rPr lang="en-US" sz="2000" dirty="0">
                <a:solidFill>
                  <a:srgbClr val="7030A0"/>
                </a:solidFill>
                <a:latin typeface="Garamond" pitchFamily="18" charset="0"/>
              </a:rPr>
              <a:t> </a:t>
            </a:r>
            <a:r>
              <a:rPr lang="en-US" sz="2000" b="1" i="1" dirty="0">
                <a:solidFill>
                  <a:srgbClr val="7030A0"/>
                </a:solidFill>
                <a:latin typeface="Garamond" pitchFamily="18" charset="0"/>
              </a:rPr>
              <a:t>larger than the SM prediction would indicate new </a:t>
            </a:r>
          </a:p>
          <a:p>
            <a:pPr algn="ctr">
              <a:defRPr/>
            </a:pPr>
            <a:r>
              <a:rPr lang="en-US" sz="2000" b="1" i="1" dirty="0">
                <a:solidFill>
                  <a:srgbClr val="7030A0"/>
                </a:solidFill>
                <a:latin typeface="Garamond" pitchFamily="18" charset="0"/>
              </a:rPr>
              <a:t>sources of CP-violation with origin in physics</a:t>
            </a:r>
            <a:r>
              <a:rPr lang="en-US" sz="2000" dirty="0">
                <a:solidFill>
                  <a:srgbClr val="7030A0"/>
                </a:solidFill>
                <a:latin typeface="Garamond" pitchFamily="18" charset="0"/>
              </a:rPr>
              <a:t> </a:t>
            </a:r>
            <a:r>
              <a:rPr lang="en-US" sz="2000" b="1" i="1" dirty="0">
                <a:solidFill>
                  <a:srgbClr val="7030A0"/>
                </a:solidFill>
                <a:latin typeface="Garamond" pitchFamily="18" charset="0"/>
              </a:rPr>
              <a:t>beyond the SM</a:t>
            </a:r>
            <a:r>
              <a:rPr lang="en-US" sz="2000" dirty="0">
                <a:solidFill>
                  <a:srgbClr val="7030A0"/>
                </a:solidFill>
                <a:latin typeface="Garamond" pitchFamily="18" charset="0"/>
              </a:rPr>
              <a:t>.</a:t>
            </a:r>
          </a:p>
          <a:p>
            <a:pPr algn="ctr">
              <a:defRPr/>
            </a:pPr>
            <a:endParaRPr lang="en-US" sz="2000" dirty="0">
              <a:solidFill>
                <a:srgbClr val="7030A0"/>
              </a:solidFill>
              <a:latin typeface="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ox(in)">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in)">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ox(in)">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ox(in)">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ox(in)">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ox(in)">
                                      <p:cBhvr>
                                        <p:cTn id="42" dur="500"/>
                                        <p:tgtEl>
                                          <p:spTgt spid="18"/>
                                        </p:tgtEl>
                                      </p:cBhvr>
                                    </p:animEffect>
                                  </p:childTnLst>
                                </p:cTn>
                              </p:par>
                              <p:par>
                                <p:cTn id="43" presetID="4" presetClass="entr" presetSubtype="16"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box(in)">
                                      <p:cBhvr>
                                        <p:cTn id="4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6" grpId="0"/>
      <p:bldP spid="18" grpId="0" animBg="1"/>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685800"/>
            <a:ext cx="7924800" cy="5709255"/>
          </a:xfrm>
          <a:prstGeom prst="rect">
            <a:avLst/>
          </a:prstGeom>
          <a:noFill/>
        </p:spPr>
        <p:txBody>
          <a:bodyPr wrap="square" rtlCol="0">
            <a:spAutoFit/>
          </a:bodyPr>
          <a:lstStyle/>
          <a:p>
            <a:pPr>
              <a:spcBef>
                <a:spcPct val="50000"/>
              </a:spcBef>
            </a:pPr>
            <a:r>
              <a:rPr lang="en-US" sz="2800" b="1" dirty="0" smtClean="0">
                <a:solidFill>
                  <a:srgbClr val="FF0000"/>
                </a:solidFill>
                <a:latin typeface="Garamond" pitchFamily="18" charset="0"/>
              </a:rPr>
              <a:t>New sources in context of MSSM:</a:t>
            </a:r>
          </a:p>
          <a:p>
            <a:pPr>
              <a:spcBef>
                <a:spcPct val="50000"/>
              </a:spcBef>
            </a:pPr>
            <a:r>
              <a:rPr lang="en-US" b="1" dirty="0" smtClean="0">
                <a:solidFill>
                  <a:srgbClr val="503DC1"/>
                </a:solidFill>
                <a:latin typeface="Garamond" pitchFamily="18" charset="0"/>
              </a:rPr>
              <a:t>While the Standard Model contains just one CP phase, more phases can appear in extensions of SM. For example, Higgs doublet model, little Higgs Model or Extra dimension Models   and </a:t>
            </a:r>
            <a:r>
              <a:rPr lang="en-US" b="1" dirty="0" smtClean="0">
                <a:solidFill>
                  <a:srgbClr val="00B050"/>
                </a:solidFill>
                <a:latin typeface="Garamond" pitchFamily="18" charset="0"/>
                <a:cs typeface="Times New Roman" pitchFamily="18" charset="0"/>
              </a:rPr>
              <a:t>Minimal Supersymmetric Standard Model.</a:t>
            </a:r>
          </a:p>
          <a:p>
            <a:pPr algn="justLow"/>
            <a:endParaRPr lang="en-US" b="1" i="1" dirty="0" smtClean="0">
              <a:solidFill>
                <a:srgbClr val="0070C0"/>
              </a:solidFill>
              <a:latin typeface="Garamond" pitchFamily="18" charset="0"/>
            </a:endParaRPr>
          </a:p>
          <a:p>
            <a:pPr algn="justLow"/>
            <a:r>
              <a:rPr lang="en-US" b="1" i="1" dirty="0" smtClean="0">
                <a:solidFill>
                  <a:srgbClr val="0070C0"/>
                </a:solidFill>
                <a:latin typeface="Garamond" pitchFamily="18" charset="0"/>
              </a:rPr>
              <a:t>The Minimal Supersymmetric Standard</a:t>
            </a:r>
            <a:r>
              <a:rPr lang="en-US" dirty="0" smtClean="0">
                <a:solidFill>
                  <a:srgbClr val="0070C0"/>
                </a:solidFill>
                <a:latin typeface="Garamond" pitchFamily="18" charset="0"/>
              </a:rPr>
              <a:t> </a:t>
            </a:r>
            <a:r>
              <a:rPr lang="en-US" b="1" i="1" dirty="0" smtClean="0">
                <a:solidFill>
                  <a:srgbClr val="0070C0"/>
                </a:solidFill>
                <a:latin typeface="Garamond" pitchFamily="18" charset="0"/>
              </a:rPr>
              <a:t>Model (MSSM) is the most popular model beyond the SM. The general  MSSM introduces 44  sources of CP-violation. Mainly for the sake of simplicity, studies in the literature are concentrated  on the </a:t>
            </a:r>
            <a:r>
              <a:rPr lang="en-US" b="1" i="1" dirty="0" err="1" smtClean="0">
                <a:solidFill>
                  <a:srgbClr val="FF0000"/>
                </a:solidFill>
                <a:latin typeface="Garamond" pitchFamily="18" charset="0"/>
              </a:rPr>
              <a:t>mSUGRA</a:t>
            </a:r>
            <a:r>
              <a:rPr lang="en-US" b="1" i="1" dirty="0" smtClean="0">
                <a:solidFill>
                  <a:srgbClr val="0070C0"/>
                </a:solidFill>
                <a:latin typeface="Garamond" pitchFamily="18" charset="0"/>
              </a:rPr>
              <a:t> model.</a:t>
            </a:r>
          </a:p>
          <a:p>
            <a:pPr algn="justLow"/>
            <a:endParaRPr lang="en-US" dirty="0" smtClean="0">
              <a:solidFill>
                <a:srgbClr val="9966FF"/>
              </a:solidFill>
            </a:endParaRPr>
          </a:p>
          <a:p>
            <a:pPr algn="justLow"/>
            <a:r>
              <a:rPr lang="en-US" sz="2000" dirty="0" smtClean="0">
                <a:solidFill>
                  <a:srgbClr val="9966FF"/>
                </a:solidFill>
                <a:latin typeface="Garamond" pitchFamily="18" charset="0"/>
              </a:rPr>
              <a:t>In the constrained MSSM the number of independent CP-violating phases are reduced to  two which  are usually attributed to the phases of</a:t>
            </a:r>
            <a:r>
              <a:rPr lang="en-US" dirty="0" smtClean="0">
                <a:solidFill>
                  <a:srgbClr val="9966FF"/>
                </a:solidFill>
              </a:rPr>
              <a:t> </a:t>
            </a:r>
            <a:r>
              <a:rPr lang="en-US" sz="2000" dirty="0" smtClean="0">
                <a:solidFill>
                  <a:srgbClr val="FF6600"/>
                </a:solidFill>
              </a:rPr>
              <a:t>a</a:t>
            </a:r>
            <a:r>
              <a:rPr lang="en-US" sz="2000" baseline="-25000" dirty="0" smtClean="0">
                <a:solidFill>
                  <a:srgbClr val="FF6600"/>
                </a:solidFill>
              </a:rPr>
              <a:t>0</a:t>
            </a:r>
            <a:r>
              <a:rPr lang="en-US" sz="2000" baseline="-25000" dirty="0" smtClean="0">
                <a:solidFill>
                  <a:srgbClr val="9966FF"/>
                </a:solidFill>
              </a:rPr>
              <a:t> </a:t>
            </a:r>
            <a:r>
              <a:rPr lang="en-US" sz="2000" dirty="0" smtClean="0">
                <a:solidFill>
                  <a:srgbClr val="9966FF"/>
                </a:solidFill>
                <a:latin typeface="Garamond" pitchFamily="18" charset="0"/>
              </a:rPr>
              <a:t>and the</a:t>
            </a:r>
            <a:r>
              <a:rPr lang="en-US" sz="2000" dirty="0" smtClean="0">
                <a:solidFill>
                  <a:srgbClr val="FF6600"/>
                </a:solidFill>
                <a:latin typeface="Garamond" pitchFamily="18" charset="0"/>
              </a:rPr>
              <a:t> </a:t>
            </a:r>
            <a:r>
              <a:rPr lang="en-US" sz="2000" dirty="0" smtClean="0">
                <a:solidFill>
                  <a:srgbClr val="FF6600"/>
                </a:solidFill>
                <a:latin typeface="Symbol" pitchFamily="18" charset="2"/>
              </a:rPr>
              <a:t>m</a:t>
            </a:r>
            <a:r>
              <a:rPr lang="en-US" dirty="0" smtClean="0">
                <a:solidFill>
                  <a:srgbClr val="FF6600"/>
                </a:solidFill>
              </a:rPr>
              <a:t>-term</a:t>
            </a:r>
            <a:r>
              <a:rPr lang="en-US" dirty="0" smtClean="0">
                <a:solidFill>
                  <a:srgbClr val="9966FF"/>
                </a:solidFill>
              </a:rPr>
              <a:t>.</a:t>
            </a:r>
          </a:p>
          <a:p>
            <a:pPr algn="justLow"/>
            <a:endParaRPr lang="en-US" b="1" i="1" dirty="0" smtClean="0">
              <a:solidFill>
                <a:srgbClr val="0070C0"/>
              </a:solidFill>
              <a:latin typeface="Garamond" pitchFamily="18" charset="0"/>
            </a:endParaRPr>
          </a:p>
          <a:p>
            <a:pPr algn="justLow"/>
            <a:r>
              <a:rPr lang="en-US" b="1" i="1" dirty="0" smtClean="0">
                <a:solidFill>
                  <a:srgbClr val="0070C0"/>
                </a:solidFill>
                <a:latin typeface="Garamond" pitchFamily="18" charset="0"/>
              </a:rPr>
              <a:t> </a:t>
            </a:r>
            <a:r>
              <a:rPr lang="en-US" b="1" i="1" dirty="0" smtClean="0">
                <a:solidFill>
                  <a:srgbClr val="27B943"/>
                </a:solidFill>
                <a:latin typeface="Garamond" pitchFamily="18" charset="0"/>
              </a:rPr>
              <a:t>There are 2 kinds of CP  phases:</a:t>
            </a:r>
          </a:p>
          <a:p>
            <a:pPr marL="342900" indent="-342900" algn="justLow">
              <a:buFont typeface="+mj-lt"/>
              <a:buAutoNum type="arabicPeriod"/>
            </a:pPr>
            <a:r>
              <a:rPr lang="en-US" b="1" i="1" dirty="0" smtClean="0">
                <a:solidFill>
                  <a:srgbClr val="27B943"/>
                </a:solidFill>
                <a:latin typeface="Garamond" pitchFamily="18" charset="0"/>
              </a:rPr>
              <a:t>Phases of  </a:t>
            </a:r>
            <a:r>
              <a:rPr lang="en-US" b="1" i="1" dirty="0" smtClean="0">
                <a:solidFill>
                  <a:srgbClr val="FF0000"/>
                </a:solidFill>
                <a:latin typeface="Garamond" pitchFamily="18" charset="0"/>
              </a:rPr>
              <a:t>flavor conserving </a:t>
            </a:r>
            <a:r>
              <a:rPr lang="en-US" b="1" i="1" dirty="0" smtClean="0">
                <a:solidFill>
                  <a:srgbClr val="27B943"/>
                </a:solidFill>
                <a:latin typeface="Garamond" pitchFamily="18" charset="0"/>
              </a:rPr>
              <a:t>terms in superpotential  and  soft supersymmetric   Lagrangian.</a:t>
            </a:r>
          </a:p>
          <a:p>
            <a:pPr marL="342900" indent="-342900" algn="justLow">
              <a:buFont typeface="+mj-lt"/>
              <a:buAutoNum type="arabicPeriod"/>
            </a:pPr>
            <a:r>
              <a:rPr lang="en-US" b="1" i="1" dirty="0" smtClean="0">
                <a:solidFill>
                  <a:srgbClr val="27B943"/>
                </a:solidFill>
                <a:latin typeface="Garamond" pitchFamily="18" charset="0"/>
              </a:rPr>
              <a:t>Phases </a:t>
            </a:r>
            <a:r>
              <a:rPr lang="en-US" b="1" i="1" dirty="0" smtClean="0">
                <a:solidFill>
                  <a:srgbClr val="FF0000"/>
                </a:solidFill>
                <a:latin typeface="Garamond" pitchFamily="18" charset="0"/>
              </a:rPr>
              <a:t>flavor violating </a:t>
            </a:r>
            <a:r>
              <a:rPr lang="en-US" b="1" i="1" dirty="0" smtClean="0">
                <a:solidFill>
                  <a:srgbClr val="27B943"/>
                </a:solidFill>
                <a:latin typeface="Garamond" pitchFamily="18" charset="0"/>
              </a:rPr>
              <a:t>terms in superpotential  and  soft supersymmetric   Lagrangian.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4"/>
          <p:cNvPicPr>
            <a:picLocks noChangeAspect="1" noChangeArrowheads="1"/>
          </p:cNvPicPr>
          <p:nvPr/>
        </p:nvPicPr>
        <p:blipFill>
          <a:blip r:embed="rId3"/>
          <a:srcRect/>
          <a:stretch>
            <a:fillRect/>
          </a:stretch>
        </p:blipFill>
        <p:spPr bwMode="auto">
          <a:xfrm>
            <a:off x="1295400" y="2882630"/>
            <a:ext cx="6761040" cy="45720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7" name="TextBox 6"/>
          <p:cNvSpPr txBox="1"/>
          <p:nvPr/>
        </p:nvSpPr>
        <p:spPr>
          <a:xfrm>
            <a:off x="381000" y="838200"/>
            <a:ext cx="8382000" cy="2985433"/>
          </a:xfrm>
          <a:prstGeom prst="rect">
            <a:avLst/>
          </a:prstGeom>
          <a:noFill/>
        </p:spPr>
        <p:txBody>
          <a:bodyPr wrap="square" rtlCol="0">
            <a:spAutoFit/>
          </a:bodyPr>
          <a:lstStyle/>
          <a:p>
            <a:pPr marL="742950" indent="-742950">
              <a:defRPr/>
            </a:pPr>
            <a:r>
              <a:rPr lang="en-US" sz="2800" dirty="0" smtClean="0">
                <a:solidFill>
                  <a:srgbClr val="FF0000"/>
                </a:solidFill>
                <a:latin typeface="Garamond" pitchFamily="18" charset="0"/>
              </a:rPr>
              <a:t>Effect of CP-violating phases on rare processes</a:t>
            </a:r>
            <a:endParaRPr lang="en-US" sz="2800" dirty="0" smtClean="0">
              <a:solidFill>
                <a:srgbClr val="7030A0"/>
              </a:solidFill>
              <a:latin typeface="Garamond" pitchFamily="18" charset="0"/>
            </a:endParaRPr>
          </a:p>
          <a:p>
            <a:r>
              <a:rPr lang="en-US" sz="2000" dirty="0" smtClean="0">
                <a:solidFill>
                  <a:srgbClr val="7030A0"/>
                </a:solidFill>
                <a:latin typeface="Garamond" pitchFamily="18" charset="0"/>
              </a:rPr>
              <a:t>In the framework of the Standard Model, Lepton Flavor Violating (LFV) processes such as </a:t>
            </a:r>
            <a:r>
              <a:rPr lang="en-US" sz="2000" dirty="0" smtClean="0">
                <a:solidFill>
                  <a:srgbClr val="7030A0"/>
                </a:solidFill>
                <a:latin typeface="Mathematica1" pitchFamily="2" charset="2"/>
              </a:rPr>
              <a:t>m</a:t>
            </a:r>
            <a:r>
              <a:rPr lang="en-US" sz="2000" dirty="0" smtClean="0">
                <a:solidFill>
                  <a:srgbClr val="7030A0"/>
                </a:solidFill>
                <a:latin typeface="Garamond" pitchFamily="18" charset="0"/>
                <a:sym typeface="Wingdings" pitchFamily="2" charset="2"/>
              </a:rPr>
              <a:t></a:t>
            </a:r>
            <a:r>
              <a:rPr lang="en-US" sz="2000" dirty="0" smtClean="0">
                <a:solidFill>
                  <a:srgbClr val="7030A0"/>
                </a:solidFill>
                <a:latin typeface="Garamond" pitchFamily="18" charset="0"/>
              </a:rPr>
              <a:t> e</a:t>
            </a:r>
            <a:r>
              <a:rPr lang="en-US" sz="2000" dirty="0" smtClean="0">
                <a:solidFill>
                  <a:srgbClr val="7030A0"/>
                </a:solidFill>
                <a:latin typeface="Mathematica1" pitchFamily="2" charset="2"/>
              </a:rPr>
              <a:t> g , m</a:t>
            </a:r>
            <a:r>
              <a:rPr lang="en-US" sz="2000" dirty="0" smtClean="0">
                <a:solidFill>
                  <a:srgbClr val="7030A0"/>
                </a:solidFill>
                <a:latin typeface="Garamond" pitchFamily="18" charset="0"/>
              </a:rPr>
              <a:t> N</a:t>
            </a:r>
            <a:r>
              <a:rPr lang="en-US" sz="2000" dirty="0" smtClean="0">
                <a:solidFill>
                  <a:srgbClr val="7030A0"/>
                </a:solidFill>
                <a:latin typeface="Garamond" pitchFamily="18" charset="0"/>
                <a:sym typeface="Wingdings" pitchFamily="2" charset="2"/>
              </a:rPr>
              <a:t></a:t>
            </a:r>
            <a:r>
              <a:rPr lang="en-US" sz="2000" dirty="0" smtClean="0">
                <a:solidFill>
                  <a:srgbClr val="7030A0"/>
                </a:solidFill>
                <a:latin typeface="Garamond" pitchFamily="18" charset="0"/>
              </a:rPr>
              <a:t> e</a:t>
            </a:r>
            <a:r>
              <a:rPr lang="en-US" sz="2000" dirty="0" smtClean="0">
                <a:solidFill>
                  <a:srgbClr val="7030A0"/>
                </a:solidFill>
                <a:latin typeface="Mathematica1" pitchFamily="2" charset="2"/>
              </a:rPr>
              <a:t>  </a:t>
            </a:r>
            <a:r>
              <a:rPr lang="en-US" sz="2000" dirty="0" smtClean="0">
                <a:solidFill>
                  <a:srgbClr val="7030A0"/>
                </a:solidFill>
                <a:latin typeface="Garamond" pitchFamily="18" charset="0"/>
              </a:rPr>
              <a:t>N  and </a:t>
            </a:r>
            <a:r>
              <a:rPr lang="en-US" sz="2000" dirty="0" smtClean="0">
                <a:solidFill>
                  <a:srgbClr val="7030A0"/>
                </a:solidFill>
                <a:latin typeface="Mathematica1" pitchFamily="2" charset="2"/>
              </a:rPr>
              <a:t>m</a:t>
            </a:r>
            <a:r>
              <a:rPr lang="en-US" sz="2000" dirty="0" smtClean="0">
                <a:solidFill>
                  <a:srgbClr val="7030A0"/>
                </a:solidFill>
                <a:latin typeface="Garamond" pitchFamily="18" charset="0"/>
                <a:sym typeface="Wingdings" pitchFamily="2" charset="2"/>
              </a:rPr>
              <a:t></a:t>
            </a:r>
            <a:r>
              <a:rPr lang="en-US" sz="2000" dirty="0" smtClean="0">
                <a:solidFill>
                  <a:srgbClr val="7030A0"/>
                </a:solidFill>
                <a:latin typeface="Garamond" pitchFamily="18" charset="0"/>
              </a:rPr>
              <a:t> e</a:t>
            </a:r>
            <a:r>
              <a:rPr lang="en-US" sz="2000" dirty="0" smtClean="0">
                <a:solidFill>
                  <a:srgbClr val="7030A0"/>
                </a:solidFill>
                <a:latin typeface="Mathematica1" pitchFamily="2" charset="2"/>
              </a:rPr>
              <a:t> </a:t>
            </a:r>
            <a:r>
              <a:rPr lang="en-US" sz="2000" dirty="0" err="1" smtClean="0">
                <a:solidFill>
                  <a:srgbClr val="7030A0"/>
                </a:solidFill>
                <a:latin typeface="Garamond" pitchFamily="18" charset="0"/>
              </a:rPr>
              <a:t>ee</a:t>
            </a:r>
            <a:r>
              <a:rPr lang="en-US" sz="2000" dirty="0" smtClean="0">
                <a:solidFill>
                  <a:srgbClr val="7030A0"/>
                </a:solidFill>
                <a:latin typeface="Garamond" pitchFamily="18" charset="0"/>
              </a:rPr>
              <a:t>  are forbidden.</a:t>
            </a:r>
          </a:p>
          <a:p>
            <a:r>
              <a:rPr lang="en-US" sz="2000" dirty="0" smtClean="0">
                <a:solidFill>
                  <a:srgbClr val="7030A0"/>
                </a:solidFill>
                <a:latin typeface="Garamond" pitchFamily="18" charset="0"/>
              </a:rPr>
              <a:t>Various models beyond the SM can  give rise to LFV rare decay with branching  ratios exceeding the present bounds</a:t>
            </a:r>
          </a:p>
          <a:p>
            <a:endParaRPr lang="en-US" sz="2000" dirty="0">
              <a:solidFill>
                <a:srgbClr val="7030A0"/>
              </a:solidFill>
              <a:latin typeface="Garamond" pitchFamily="18" charset="0"/>
            </a:endParaRPr>
          </a:p>
          <a:p>
            <a:endParaRPr lang="en-US" sz="2000" dirty="0" smtClean="0">
              <a:solidFill>
                <a:srgbClr val="7030A0"/>
              </a:solidFill>
              <a:latin typeface="Garamond" pitchFamily="18" charset="0"/>
            </a:endParaRPr>
          </a:p>
          <a:p>
            <a:endParaRPr lang="en-US" sz="2000" dirty="0">
              <a:solidFill>
                <a:srgbClr val="7030A0"/>
              </a:solidFill>
              <a:latin typeface="Garamond" pitchFamily="18" charset="0"/>
            </a:endParaRPr>
          </a:p>
          <a:p>
            <a:endParaRPr lang="en-US" sz="2000" dirty="0" smtClean="0">
              <a:solidFill>
                <a:srgbClr val="7030A0"/>
              </a:solidFill>
              <a:latin typeface="Garamond" pitchFamily="18" charset="0"/>
            </a:endParaRPr>
          </a:p>
        </p:txBody>
      </p:sp>
      <p:sp>
        <p:nvSpPr>
          <p:cNvPr id="4" name="Cloud Callout 3"/>
          <p:cNvSpPr/>
          <p:nvPr/>
        </p:nvSpPr>
        <p:spPr>
          <a:xfrm>
            <a:off x="76200" y="3733800"/>
            <a:ext cx="3810000" cy="2286000"/>
          </a:xfrm>
          <a:prstGeom prst="cloudCallout">
            <a:avLst>
              <a:gd name="adj1" fmla="val 1803"/>
              <a:gd name="adj2" fmla="val -58370"/>
            </a:avLst>
          </a:prstGeom>
          <a:solidFill>
            <a:schemeClr val="accent5">
              <a:lumMod val="20000"/>
              <a:lumOff val="80000"/>
            </a:schemeClr>
          </a:solidFill>
          <a:ln>
            <a:solidFill>
              <a:srgbClr val="FB67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Garamond" pitchFamily="18" charset="0"/>
              </a:rPr>
              <a:t>For low scale MSSM, these experimental bounds imply stringent bounds on the LFV sources in the Lagrangian</a:t>
            </a:r>
            <a:endParaRPr lang="en-US" dirty="0"/>
          </a:p>
        </p:txBody>
      </p:sp>
      <p:sp>
        <p:nvSpPr>
          <p:cNvPr id="6" name="Cloud Callout 5"/>
          <p:cNvSpPr/>
          <p:nvPr/>
        </p:nvSpPr>
        <p:spPr>
          <a:xfrm>
            <a:off x="3657600" y="3733800"/>
            <a:ext cx="5334000" cy="2971800"/>
          </a:xfrm>
          <a:prstGeom prst="cloudCallout">
            <a:avLst>
              <a:gd name="adj1" fmla="val -1331"/>
              <a:gd name="adj2" fmla="val -61444"/>
            </a:avLst>
          </a:prstGeom>
          <a:solidFill>
            <a:schemeClr val="accent2">
              <a:lumMod val="20000"/>
              <a:lumOff val="80000"/>
            </a:schemeClr>
          </a:solidFill>
          <a:ln>
            <a:solidFill>
              <a:srgbClr val="27B9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Garamond" pitchFamily="18" charset="0"/>
              </a:rPr>
              <a:t>The MEG experiment at PSI, which is expected to release data in summer 2009, will eventually be able to probe Br(</a:t>
            </a:r>
            <a:r>
              <a:rPr lang="en-US" dirty="0" smtClean="0">
                <a:solidFill>
                  <a:srgbClr val="7030A0"/>
                </a:solidFill>
                <a:latin typeface="Mathematica1" pitchFamily="2" charset="2"/>
              </a:rPr>
              <a:t>m</a:t>
            </a:r>
            <a:r>
              <a:rPr lang="en-US" dirty="0" smtClean="0">
                <a:solidFill>
                  <a:srgbClr val="7030A0"/>
                </a:solidFill>
                <a:latin typeface="Garamond" pitchFamily="18" charset="0"/>
                <a:sym typeface="Wingdings" pitchFamily="2" charset="2"/>
              </a:rPr>
              <a:t></a:t>
            </a:r>
            <a:r>
              <a:rPr lang="en-US" dirty="0" smtClean="0">
                <a:solidFill>
                  <a:srgbClr val="7030A0"/>
                </a:solidFill>
                <a:latin typeface="Garamond" pitchFamily="18" charset="0"/>
              </a:rPr>
              <a:t> e</a:t>
            </a:r>
            <a:r>
              <a:rPr lang="en-US" dirty="0" smtClean="0">
                <a:solidFill>
                  <a:srgbClr val="7030A0"/>
                </a:solidFill>
                <a:latin typeface="Mathematica1" pitchFamily="2" charset="2"/>
              </a:rPr>
              <a:t> g </a:t>
            </a:r>
            <a:r>
              <a:rPr lang="en-US" dirty="0" smtClean="0">
                <a:solidFill>
                  <a:srgbClr val="7030A0"/>
                </a:solidFill>
                <a:latin typeface="Garamond" pitchFamily="18" charset="0"/>
              </a:rPr>
              <a:t>) down to 10^-13.  In our opinion, it is likely that </a:t>
            </a:r>
            <a:r>
              <a:rPr lang="en-US" b="1" dirty="0" smtClean="0">
                <a:solidFill>
                  <a:srgbClr val="FF0000"/>
                </a:solidFill>
                <a:effectLst>
                  <a:outerShdw blurRad="38100" dist="38100" dir="2700000" algn="tl">
                    <a:srgbClr val="000000">
                      <a:alpha val="43137"/>
                    </a:srgbClr>
                  </a:outerShdw>
                </a:effectLst>
                <a:latin typeface="Garamond" pitchFamily="18" charset="0"/>
              </a:rPr>
              <a:t>the first </a:t>
            </a:r>
            <a:r>
              <a:rPr lang="en-US" dirty="0" smtClean="0">
                <a:solidFill>
                  <a:srgbClr val="7030A0"/>
                </a:solidFill>
                <a:latin typeface="Garamond" pitchFamily="18" charset="0"/>
              </a:rPr>
              <a:t>evidence for physics beyond the SM comes from the MEG experiment.</a:t>
            </a:r>
            <a:endParaRPr lang="en-US" dirty="0"/>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box(in)">
                                      <p:cBhvr>
                                        <p:cTn id="7" dur="500"/>
                                        <p:tgtEl>
                                          <p:spTgt spid="4915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ox(in)">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800" decel="100000"/>
                                        <p:tgtEl>
                                          <p:spTgt spid="4"/>
                                        </p:tgtEl>
                                      </p:cBhvr>
                                    </p:animEffect>
                                    <p:anim calcmode="lin" valueType="num">
                                      <p:cBhvr>
                                        <p:cTn id="16" dur="800" decel="100000" fill="hold"/>
                                        <p:tgtEl>
                                          <p:spTgt spid="4"/>
                                        </p:tgtEl>
                                        <p:attrNameLst>
                                          <p:attrName>style.rotation</p:attrName>
                                        </p:attrNameLst>
                                      </p:cBhvr>
                                      <p:tavLst>
                                        <p:tav tm="0">
                                          <p:val>
                                            <p:fltVal val="-90"/>
                                          </p:val>
                                        </p:tav>
                                        <p:tav tm="100000">
                                          <p:val>
                                            <p:fltVal val="0"/>
                                          </p:val>
                                        </p:tav>
                                      </p:tavLst>
                                    </p:anim>
                                    <p:anim calcmode="lin" valueType="num">
                                      <p:cBhvr>
                                        <p:cTn id="17" dur="800" decel="100000" fill="hold"/>
                                        <p:tgtEl>
                                          <p:spTgt spid="4"/>
                                        </p:tgtEl>
                                        <p:attrNameLst>
                                          <p:attrName>ppt_x</p:attrName>
                                        </p:attrNameLst>
                                      </p:cBhvr>
                                      <p:tavLst>
                                        <p:tav tm="0">
                                          <p:val>
                                            <p:strVal val="#ppt_x+0.4"/>
                                          </p:val>
                                        </p:tav>
                                        <p:tav tm="100000">
                                          <p:val>
                                            <p:strVal val="#ppt_x-0.05"/>
                                          </p:val>
                                        </p:tav>
                                      </p:tavLst>
                                    </p:anim>
                                    <p:anim calcmode="lin" valueType="num">
                                      <p:cBhvr>
                                        <p:cTn id="18" dur="800" decel="100000" fill="hold"/>
                                        <p:tgtEl>
                                          <p:spTgt spid="4"/>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09600" y="914400"/>
            <a:ext cx="7924800" cy="838200"/>
          </a:xfrm>
          <a:prstGeom prst="roundRect">
            <a:avLst/>
          </a:prstGeom>
          <a:solidFill>
            <a:srgbClr val="FFFF99"/>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7030A0"/>
                </a:solidFill>
                <a:latin typeface="Garamond" pitchFamily="18" charset="0"/>
              </a:rPr>
              <a:t> Muons in the MEG experiment a reproduced by decay of the stopped pions (at rest) so they are almost 100% polarized. </a:t>
            </a:r>
          </a:p>
        </p:txBody>
      </p:sp>
      <p:sp>
        <p:nvSpPr>
          <p:cNvPr id="7" name="Flowchart: Alternate Process 6"/>
          <p:cNvSpPr/>
          <p:nvPr/>
        </p:nvSpPr>
        <p:spPr>
          <a:xfrm>
            <a:off x="228600" y="1981200"/>
            <a:ext cx="4191000" cy="1600200"/>
          </a:xfrm>
          <a:prstGeom prst="flowChartAlternateProcess">
            <a:avLst/>
          </a:prstGeom>
          <a:solidFill>
            <a:schemeClr val="accent3">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7030A0"/>
                </a:solidFill>
                <a:latin typeface="Garamond" pitchFamily="18" charset="0"/>
              </a:rPr>
              <a:t>This opens up the possibility of learning about  the chiral nature of the underlying theory by studying the angular distribution of the final particles.</a:t>
            </a:r>
          </a:p>
        </p:txBody>
      </p:sp>
      <p:sp>
        <p:nvSpPr>
          <p:cNvPr id="8" name="Flowchart: Alternate Process 7"/>
          <p:cNvSpPr/>
          <p:nvPr/>
        </p:nvSpPr>
        <p:spPr>
          <a:xfrm>
            <a:off x="4572000" y="1981200"/>
            <a:ext cx="4267200" cy="1600200"/>
          </a:xfrm>
          <a:prstGeom prst="flowChartAlternateProcess">
            <a:avLst/>
          </a:prstGeom>
          <a:solidFill>
            <a:schemeClr val="accent1">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7030A0"/>
                </a:solidFill>
                <a:latin typeface="Garamond" pitchFamily="18" charset="0"/>
              </a:rPr>
              <a:t>It  has been shown that by measuring the polarization of the final state in the decay modes </a:t>
            </a:r>
            <a:r>
              <a:rPr lang="en-US" dirty="0" smtClean="0">
                <a:solidFill>
                  <a:srgbClr val="FF0000"/>
                </a:solidFill>
                <a:latin typeface="Symbol" pitchFamily="18" charset="2"/>
              </a:rPr>
              <a:t>m</a:t>
            </a:r>
            <a:r>
              <a:rPr lang="en-US" dirty="0" smtClean="0">
                <a:solidFill>
                  <a:srgbClr val="FF0000"/>
                </a:solidFill>
                <a:latin typeface="Garamond" pitchFamily="18" charset="0"/>
                <a:sym typeface="Wingdings" pitchFamily="2" charset="2"/>
              </a:rPr>
              <a:t></a:t>
            </a:r>
            <a:r>
              <a:rPr lang="en-US" dirty="0" smtClean="0">
                <a:solidFill>
                  <a:srgbClr val="FF0000"/>
                </a:solidFill>
                <a:latin typeface="Verdana" pitchFamily="34" charset="0"/>
              </a:rPr>
              <a:t> </a:t>
            </a:r>
            <a:r>
              <a:rPr lang="en-US" dirty="0" smtClean="0">
                <a:solidFill>
                  <a:srgbClr val="FF0000"/>
                </a:solidFill>
                <a:latin typeface="Garamond" pitchFamily="18" charset="0"/>
              </a:rPr>
              <a:t>e</a:t>
            </a:r>
            <a:r>
              <a:rPr lang="en-US" dirty="0" smtClean="0">
                <a:solidFill>
                  <a:srgbClr val="FF0000"/>
                </a:solidFill>
                <a:latin typeface="Verdana" pitchFamily="34" charset="0"/>
              </a:rPr>
              <a:t> </a:t>
            </a:r>
            <a:r>
              <a:rPr lang="en-US" dirty="0" smtClean="0">
                <a:solidFill>
                  <a:srgbClr val="FF0000"/>
                </a:solidFill>
                <a:latin typeface="Symbol" pitchFamily="18" charset="2"/>
              </a:rPr>
              <a:t>g</a:t>
            </a:r>
            <a:r>
              <a:rPr lang="en-US" dirty="0" smtClean="0">
                <a:solidFill>
                  <a:srgbClr val="FF0000"/>
                </a:solidFill>
                <a:latin typeface="Verdana" pitchFamily="34" charset="0"/>
              </a:rPr>
              <a:t>  </a:t>
            </a:r>
            <a:r>
              <a:rPr lang="en-US" dirty="0" smtClean="0">
                <a:solidFill>
                  <a:srgbClr val="7030A0"/>
                </a:solidFill>
                <a:latin typeface="Garamond" pitchFamily="18" charset="0"/>
              </a:rPr>
              <a:t>and </a:t>
            </a:r>
            <a:r>
              <a:rPr lang="en-US" dirty="0" smtClean="0">
                <a:solidFill>
                  <a:srgbClr val="FF0000"/>
                </a:solidFill>
                <a:latin typeface="Symbol" pitchFamily="18" charset="2"/>
              </a:rPr>
              <a:t>m</a:t>
            </a:r>
            <a:r>
              <a:rPr lang="en-US" dirty="0" smtClean="0">
                <a:solidFill>
                  <a:srgbClr val="FF0000"/>
                </a:solidFill>
                <a:latin typeface="Garamond" pitchFamily="18" charset="0"/>
                <a:sym typeface="Wingdings" pitchFamily="2" charset="2"/>
              </a:rPr>
              <a:t></a:t>
            </a:r>
            <a:r>
              <a:rPr lang="en-US" dirty="0" smtClean="0">
                <a:solidFill>
                  <a:srgbClr val="FF0000"/>
                </a:solidFill>
                <a:latin typeface="Verdana" pitchFamily="34" charset="0"/>
              </a:rPr>
              <a:t> </a:t>
            </a:r>
            <a:r>
              <a:rPr lang="en-US" dirty="0" err="1" smtClean="0">
                <a:solidFill>
                  <a:srgbClr val="FF0000"/>
                </a:solidFill>
                <a:latin typeface="Garamond" pitchFamily="18" charset="0"/>
              </a:rPr>
              <a:t>eee</a:t>
            </a:r>
            <a:r>
              <a:rPr lang="en-US" dirty="0" smtClean="0">
                <a:solidFill>
                  <a:srgbClr val="FF0000"/>
                </a:solidFill>
                <a:latin typeface="Verdana" pitchFamily="34" charset="0"/>
              </a:rPr>
              <a:t>  </a:t>
            </a:r>
            <a:r>
              <a:rPr lang="en-US" dirty="0" smtClean="0">
                <a:solidFill>
                  <a:srgbClr val="7030A0"/>
                </a:solidFill>
                <a:latin typeface="Garamond" pitchFamily="18" charset="0"/>
              </a:rPr>
              <a:t>one can derive information on the CP-violating sources of the underlying theory.</a:t>
            </a:r>
          </a:p>
        </p:txBody>
      </p:sp>
      <p:sp>
        <p:nvSpPr>
          <p:cNvPr id="9" name="Flowchart: Terminator 8"/>
          <p:cNvSpPr/>
          <p:nvPr/>
        </p:nvSpPr>
        <p:spPr>
          <a:xfrm>
            <a:off x="609600" y="3886200"/>
            <a:ext cx="7848600" cy="990600"/>
          </a:xfrm>
          <a:prstGeom prst="flowChartTerminator">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Garamond" pitchFamily="18" charset="0"/>
              </a:rPr>
              <a:t>Notice that even for the state-of-the-art </a:t>
            </a:r>
            <a:r>
              <a:rPr lang="en-US" sz="2000" dirty="0" smtClean="0">
                <a:solidFill>
                  <a:srgbClr val="FF0000"/>
                </a:solidFill>
                <a:effectLst>
                  <a:outerShdw blurRad="38100" dist="38100" dir="2700000" algn="tl">
                    <a:srgbClr val="000000">
                      <a:alpha val="43137"/>
                    </a:srgbClr>
                  </a:outerShdw>
                </a:effectLst>
                <a:latin typeface="Garamond" pitchFamily="18" charset="0"/>
              </a:rPr>
              <a:t>LHC experiment</a:t>
            </a:r>
            <a:r>
              <a:rPr lang="en-US" dirty="0" smtClean="0">
                <a:solidFill>
                  <a:srgbClr val="7030A0"/>
                </a:solidFill>
                <a:latin typeface="Garamond" pitchFamily="18" charset="0"/>
              </a:rPr>
              <a:t>, it will be quite challenging (if possible at all) to determine the CP-violating phases in the lepton sector.</a:t>
            </a:r>
            <a:endParaRPr lang="en-US" dirty="0"/>
          </a:p>
        </p:txBody>
      </p:sp>
      <p:sp>
        <p:nvSpPr>
          <p:cNvPr id="11" name="Flowchart: Process 10"/>
          <p:cNvSpPr/>
          <p:nvPr/>
        </p:nvSpPr>
        <p:spPr>
          <a:xfrm>
            <a:off x="685800" y="5105400"/>
            <a:ext cx="7772400" cy="1371600"/>
          </a:xfrm>
          <a:prstGeom prst="flowChartProcess">
            <a:avLst/>
          </a:prstGeom>
          <a:solidFill>
            <a:schemeClr val="tx2">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7030A0"/>
                </a:solidFill>
                <a:latin typeface="Garamond" pitchFamily="18" charset="0"/>
              </a:rPr>
              <a:t>Suppose the LHC establishes a particular theory beyond the SM such as supersymmetry. In order to learn more about the CP-violating phases, the well-accepted strategy is to build yet a more advanced accelerator such as </a:t>
            </a:r>
            <a:r>
              <a:rPr lang="en-US" dirty="0" smtClean="0">
                <a:solidFill>
                  <a:srgbClr val="FF0000"/>
                </a:solidFill>
                <a:effectLst>
                  <a:outerShdw blurRad="38100" dist="38100" dir="2700000" algn="tl">
                    <a:srgbClr val="000000">
                      <a:alpha val="43137"/>
                    </a:srgbClr>
                  </a:outerShdw>
                </a:effectLst>
                <a:latin typeface="Garamond" pitchFamily="18" charset="0"/>
              </a:rPr>
              <a:t>ILC</a:t>
            </a:r>
            <a:r>
              <a:rPr lang="en-US" dirty="0" smtClean="0">
                <a:solidFill>
                  <a:srgbClr val="7030A0"/>
                </a:solidFill>
                <a:latin typeface="Garamond" pitchFamily="18" charset="0"/>
              </a:rPr>
              <a:t>. Considering the expenses and challenges before constructing such an accelerator, it is worth to give any alternative method.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800" decel="100000"/>
                                        <p:tgtEl>
                                          <p:spTgt spid="7"/>
                                        </p:tgtEl>
                                      </p:cBhvr>
                                    </p:animEffect>
                                    <p:anim calcmode="lin" valueType="num">
                                      <p:cBhvr>
                                        <p:cTn id="13" dur="800" decel="100000" fill="hold"/>
                                        <p:tgtEl>
                                          <p:spTgt spid="7"/>
                                        </p:tgtEl>
                                        <p:attrNameLst>
                                          <p:attrName>style.rotation</p:attrName>
                                        </p:attrNameLst>
                                      </p:cBhvr>
                                      <p:tavLst>
                                        <p:tav tm="0">
                                          <p:val>
                                            <p:fltVal val="-90"/>
                                          </p:val>
                                        </p:tav>
                                        <p:tav tm="100000">
                                          <p:val>
                                            <p:fltVal val="0"/>
                                          </p:val>
                                        </p:tav>
                                      </p:tavLst>
                                    </p:anim>
                                    <p:anim calcmode="lin" valueType="num">
                                      <p:cBhvr>
                                        <p:cTn id="14" dur="800" decel="100000" fill="hold"/>
                                        <p:tgtEl>
                                          <p:spTgt spid="7"/>
                                        </p:tgtEl>
                                        <p:attrNameLst>
                                          <p:attrName>ppt_x</p:attrName>
                                        </p:attrNameLst>
                                      </p:cBhvr>
                                      <p:tavLst>
                                        <p:tav tm="0">
                                          <p:val>
                                            <p:strVal val="#ppt_x+0.4"/>
                                          </p:val>
                                        </p:tav>
                                        <p:tav tm="100000">
                                          <p:val>
                                            <p:strVal val="#ppt_x-0.05"/>
                                          </p:val>
                                        </p:tav>
                                      </p:tavLst>
                                    </p:anim>
                                    <p:anim calcmode="lin" valueType="num">
                                      <p:cBhvr>
                                        <p:cTn id="15" dur="800" decel="100000" fill="hold"/>
                                        <p:tgtEl>
                                          <p:spTgt spid="7"/>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500" fill="hold"/>
                                        <p:tgtEl>
                                          <p:spTgt spid="9"/>
                                        </p:tgtEl>
                                        <p:attrNameLst>
                                          <p:attrName>ppt_x</p:attrName>
                                        </p:attrNameLst>
                                      </p:cBhvr>
                                      <p:tavLst>
                                        <p:tav tm="0">
                                          <p:val>
                                            <p:strVal val="#ppt_x"/>
                                          </p:val>
                                        </p:tav>
                                        <p:tav tm="100000">
                                          <p:val>
                                            <p:strVal val="#ppt_x"/>
                                          </p:val>
                                        </p:tav>
                                      </p:tavLst>
                                    </p:anim>
                                    <p:anim calcmode="lin" valueType="num">
                                      <p:cBhvr additive="base">
                                        <p:cTn id="2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ox(in)">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7"/>
          <p:cNvPicPr>
            <a:picLocks noChangeAspect="1" noChangeArrowheads="1"/>
          </p:cNvPicPr>
          <p:nvPr/>
        </p:nvPicPr>
        <p:blipFill>
          <a:blip r:embed="rId4"/>
          <a:srcRect/>
          <a:stretch>
            <a:fillRect/>
          </a:stretch>
        </p:blipFill>
        <p:spPr bwMode="auto">
          <a:xfrm>
            <a:off x="1219200" y="5257800"/>
            <a:ext cx="6705600" cy="609599"/>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4" name="Rectangle 3"/>
          <p:cNvSpPr/>
          <p:nvPr/>
        </p:nvSpPr>
        <p:spPr>
          <a:xfrm>
            <a:off x="457200" y="4570274"/>
            <a:ext cx="8458200" cy="1754326"/>
          </a:xfrm>
          <a:prstGeom prst="rect">
            <a:avLst/>
          </a:prstGeom>
        </p:spPr>
        <p:txBody>
          <a:bodyPr wrap="square">
            <a:spAutoFit/>
          </a:bodyPr>
          <a:lstStyle/>
          <a:p>
            <a:r>
              <a:rPr lang="en-US" dirty="0" smtClean="0">
                <a:solidFill>
                  <a:srgbClr val="7030A0"/>
                </a:solidFill>
                <a:latin typeface="Garamond" pitchFamily="18" charset="0"/>
              </a:rPr>
              <a:t>The low energy effective Lagrangian that gives rise to </a:t>
            </a:r>
            <a:r>
              <a:rPr lang="en-US" dirty="0" smtClean="0">
                <a:solidFill>
                  <a:srgbClr val="FF0000"/>
                </a:solidFill>
                <a:latin typeface="Symbol" pitchFamily="18" charset="2"/>
              </a:rPr>
              <a:t>m</a:t>
            </a:r>
            <a:r>
              <a:rPr lang="en-US" dirty="0" smtClean="0">
                <a:solidFill>
                  <a:srgbClr val="FF0000"/>
                </a:solidFill>
                <a:latin typeface="Garamond" pitchFamily="18" charset="0"/>
                <a:sym typeface="Wingdings" pitchFamily="2" charset="2"/>
              </a:rPr>
              <a:t></a:t>
            </a:r>
            <a:r>
              <a:rPr lang="en-US" dirty="0" smtClean="0">
                <a:solidFill>
                  <a:srgbClr val="FF0000"/>
                </a:solidFill>
                <a:latin typeface="Verdana" pitchFamily="34" charset="0"/>
              </a:rPr>
              <a:t> </a:t>
            </a:r>
            <a:r>
              <a:rPr lang="en-US" dirty="0" smtClean="0">
                <a:solidFill>
                  <a:srgbClr val="FF0000"/>
                </a:solidFill>
                <a:latin typeface="Garamond" pitchFamily="18" charset="0"/>
              </a:rPr>
              <a:t>e</a:t>
            </a:r>
            <a:r>
              <a:rPr lang="en-US" dirty="0" smtClean="0">
                <a:solidFill>
                  <a:srgbClr val="FF0000"/>
                </a:solidFill>
                <a:latin typeface="Verdana" pitchFamily="34" charset="0"/>
              </a:rPr>
              <a:t> </a:t>
            </a:r>
            <a:r>
              <a:rPr lang="en-US" dirty="0" smtClean="0">
                <a:solidFill>
                  <a:srgbClr val="FF0000"/>
                </a:solidFill>
                <a:latin typeface="Symbol" pitchFamily="18" charset="2"/>
              </a:rPr>
              <a:t>g</a:t>
            </a:r>
            <a:r>
              <a:rPr lang="en-US" dirty="0" smtClean="0">
                <a:solidFill>
                  <a:srgbClr val="FF0000"/>
                </a:solidFill>
                <a:latin typeface="Verdana" pitchFamily="34" charset="0"/>
              </a:rPr>
              <a:t> </a:t>
            </a:r>
            <a:r>
              <a:rPr lang="en-US" dirty="0" smtClean="0">
                <a:solidFill>
                  <a:srgbClr val="7030A0"/>
                </a:solidFill>
                <a:latin typeface="Garamond" pitchFamily="18" charset="0"/>
              </a:rPr>
              <a:t>can be written as</a:t>
            </a:r>
          </a:p>
          <a:p>
            <a:endParaRPr lang="en-US" dirty="0" smtClean="0">
              <a:solidFill>
                <a:srgbClr val="7030A0"/>
              </a:solidFill>
              <a:latin typeface="Garamond" pitchFamily="18" charset="0"/>
            </a:endParaRPr>
          </a:p>
          <a:p>
            <a:endParaRPr lang="en-US" dirty="0" smtClean="0">
              <a:solidFill>
                <a:srgbClr val="7030A0"/>
              </a:solidFill>
              <a:latin typeface="Garamond" pitchFamily="18" charset="0"/>
            </a:endParaRPr>
          </a:p>
          <a:p>
            <a:endParaRPr lang="en-US" dirty="0" smtClean="0">
              <a:solidFill>
                <a:srgbClr val="7030A0"/>
              </a:solidFill>
              <a:latin typeface="Garamond" pitchFamily="18" charset="0"/>
            </a:endParaRPr>
          </a:p>
          <a:p>
            <a:endParaRPr lang="en-US" dirty="0" smtClean="0">
              <a:solidFill>
                <a:srgbClr val="7030A0"/>
              </a:solidFill>
              <a:latin typeface="Garamond" pitchFamily="18" charset="0"/>
            </a:endParaRPr>
          </a:p>
          <a:p>
            <a:r>
              <a:rPr lang="en-US" dirty="0" smtClean="0">
                <a:solidFill>
                  <a:srgbClr val="7030A0"/>
                </a:solidFill>
              </a:rPr>
              <a:t> </a:t>
            </a:r>
            <a:r>
              <a:rPr lang="en-US" dirty="0" smtClean="0">
                <a:solidFill>
                  <a:srgbClr val="FF0000"/>
                </a:solidFill>
                <a:latin typeface="Garamond" pitchFamily="18" charset="0"/>
              </a:rPr>
              <a:t>A</a:t>
            </a:r>
            <a:r>
              <a:rPr lang="en-US" baseline="-25000" dirty="0" smtClean="0">
                <a:solidFill>
                  <a:srgbClr val="FF0000"/>
                </a:solidFill>
                <a:latin typeface="Garamond" pitchFamily="18" charset="0"/>
              </a:rPr>
              <a:t>L</a:t>
            </a:r>
            <a:r>
              <a:rPr lang="en-US" dirty="0" smtClean="0">
                <a:solidFill>
                  <a:srgbClr val="7030A0"/>
                </a:solidFill>
                <a:latin typeface="Garamond" pitchFamily="18" charset="0"/>
              </a:rPr>
              <a:t> and </a:t>
            </a:r>
            <a:r>
              <a:rPr lang="en-US" dirty="0" smtClean="0">
                <a:solidFill>
                  <a:srgbClr val="FF0000"/>
                </a:solidFill>
                <a:latin typeface="Garamond" pitchFamily="18" charset="0"/>
              </a:rPr>
              <a:t>A</a:t>
            </a:r>
            <a:r>
              <a:rPr lang="en-US" baseline="-25000" dirty="0" smtClean="0">
                <a:solidFill>
                  <a:srgbClr val="FF0000"/>
                </a:solidFill>
                <a:latin typeface="Garamond" pitchFamily="18" charset="0"/>
              </a:rPr>
              <a:t>R</a:t>
            </a:r>
            <a:r>
              <a:rPr lang="en-US" dirty="0" smtClean="0">
                <a:solidFill>
                  <a:srgbClr val="7030A0"/>
                </a:solidFill>
                <a:latin typeface="Garamond" pitchFamily="18" charset="0"/>
              </a:rPr>
              <a:t>  receive contributions from the LFV parameters of MSSM at one loop level.</a:t>
            </a:r>
            <a:endParaRPr lang="en-US" dirty="0">
              <a:solidFill>
                <a:srgbClr val="7030A0"/>
              </a:solidFill>
              <a:latin typeface="Garamond" pitchFamily="18" charset="0"/>
            </a:endParaRPr>
          </a:p>
        </p:txBody>
      </p:sp>
      <p:pic>
        <p:nvPicPr>
          <p:cNvPr id="6" name="Picture 5"/>
          <p:cNvPicPr>
            <a:picLocks noChangeAspect="1" noChangeArrowheads="1"/>
          </p:cNvPicPr>
          <p:nvPr/>
        </p:nvPicPr>
        <p:blipFill>
          <a:blip r:embed="rId5"/>
          <a:srcRect/>
          <a:stretch>
            <a:fillRect/>
          </a:stretch>
        </p:blipFill>
        <p:spPr bwMode="auto">
          <a:xfrm>
            <a:off x="2209800" y="1282430"/>
            <a:ext cx="4718304" cy="62257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graphicFrame>
        <p:nvGraphicFramePr>
          <p:cNvPr id="7" name="Object 6"/>
          <p:cNvGraphicFramePr>
            <a:graphicFrameLocks noChangeAspect="1"/>
          </p:cNvGraphicFramePr>
          <p:nvPr/>
        </p:nvGraphicFramePr>
        <p:xfrm>
          <a:off x="4514850" y="3321050"/>
          <a:ext cx="114300" cy="215900"/>
        </p:xfrm>
        <a:graphic>
          <a:graphicData uri="http://schemas.openxmlformats.org/presentationml/2006/ole">
            <p:oleObj spid="_x0000_s2050" name="Equation" r:id="rId6" imgW="114120" imgH="215640" progId="Equation.3">
              <p:embed/>
            </p:oleObj>
          </a:graphicData>
        </a:graphic>
      </p:graphicFrame>
      <p:sp>
        <p:nvSpPr>
          <p:cNvPr id="8" name="Flowchart: Process 7"/>
          <p:cNvSpPr/>
          <p:nvPr/>
        </p:nvSpPr>
        <p:spPr>
          <a:xfrm>
            <a:off x="609600" y="304800"/>
            <a:ext cx="8001000" cy="685800"/>
          </a:xfrm>
          <a:prstGeom prst="flowChart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Garamond" pitchFamily="18" charset="0"/>
              </a:rPr>
              <a:t> LFV sources in the Lagrangian can also give rise to sizeable </a:t>
            </a:r>
            <a:r>
              <a:rPr lang="en-US" dirty="0" smtClean="0">
                <a:solidFill>
                  <a:srgbClr val="FF0000"/>
                </a:solidFill>
                <a:latin typeface="Symbol" pitchFamily="18" charset="2"/>
              </a:rPr>
              <a:t>m</a:t>
            </a:r>
            <a:r>
              <a:rPr lang="en-US" dirty="0" smtClean="0">
                <a:solidFill>
                  <a:srgbClr val="FF0000"/>
                </a:solidFill>
                <a:latin typeface="Garamond" pitchFamily="18" charset="0"/>
                <a:sym typeface="Wingdings" pitchFamily="2" charset="2"/>
              </a:rPr>
              <a:t>-</a:t>
            </a:r>
            <a:r>
              <a:rPr lang="en-US" dirty="0" smtClean="0">
                <a:solidFill>
                  <a:srgbClr val="FF0000"/>
                </a:solidFill>
                <a:latin typeface="Garamond" pitchFamily="18" charset="0"/>
              </a:rPr>
              <a:t>e</a:t>
            </a:r>
            <a:r>
              <a:rPr lang="en-US" dirty="0" smtClean="0">
                <a:solidFill>
                  <a:srgbClr val="FF0000"/>
                </a:solidFill>
                <a:latin typeface="Verdana" pitchFamily="34" charset="0"/>
              </a:rPr>
              <a:t> </a:t>
            </a:r>
            <a:r>
              <a:rPr lang="en-US" dirty="0" smtClean="0">
                <a:solidFill>
                  <a:srgbClr val="7030A0"/>
                </a:solidFill>
                <a:latin typeface="Garamond" pitchFamily="18" charset="0"/>
              </a:rPr>
              <a:t>conversion rate. There are strong bounds on the rates of such processes</a:t>
            </a:r>
            <a:endParaRPr lang="en-US" dirty="0"/>
          </a:p>
        </p:txBody>
      </p:sp>
      <p:sp>
        <p:nvSpPr>
          <p:cNvPr id="9" name="Flowchart: Alternate Process 8"/>
          <p:cNvSpPr/>
          <p:nvPr/>
        </p:nvSpPr>
        <p:spPr>
          <a:xfrm>
            <a:off x="304800" y="2209800"/>
            <a:ext cx="8610600" cy="1752600"/>
          </a:xfrm>
          <a:prstGeom prst="flowChartAlternateProcess">
            <a:avLst/>
          </a:prstGeom>
          <a:solidFill>
            <a:schemeClr val="tx2">
              <a:lumMod val="20000"/>
              <a:lumOff val="8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7030A0"/>
                </a:solidFill>
                <a:latin typeface="Garamond" pitchFamily="18" charset="0"/>
              </a:rPr>
              <a:t>The </a:t>
            </a:r>
            <a:r>
              <a:rPr lang="en-US" dirty="0" smtClean="0">
                <a:solidFill>
                  <a:srgbClr val="FF0000"/>
                </a:solidFill>
                <a:effectLst>
                  <a:outerShdw blurRad="38100" dist="38100" dir="2700000" algn="tl">
                    <a:srgbClr val="000000">
                      <a:alpha val="43137"/>
                    </a:srgbClr>
                  </a:outerShdw>
                </a:effectLst>
                <a:latin typeface="Garamond" pitchFamily="18" charset="0"/>
              </a:rPr>
              <a:t>PRISM/PRIME experiment </a:t>
            </a:r>
            <a:r>
              <a:rPr lang="en-US" dirty="0" smtClean="0">
                <a:solidFill>
                  <a:srgbClr val="7030A0"/>
                </a:solidFill>
                <a:latin typeface="Garamond" pitchFamily="18" charset="0"/>
              </a:rPr>
              <a:t>is going to perform a new search for the </a:t>
            </a:r>
            <a:r>
              <a:rPr lang="en-US" dirty="0" smtClean="0">
                <a:solidFill>
                  <a:srgbClr val="FF0000"/>
                </a:solidFill>
                <a:latin typeface="Symbol" pitchFamily="18" charset="2"/>
              </a:rPr>
              <a:t> m</a:t>
            </a:r>
            <a:r>
              <a:rPr lang="en-US" dirty="0" smtClean="0">
                <a:solidFill>
                  <a:srgbClr val="FF0000"/>
                </a:solidFill>
                <a:latin typeface="Garamond" pitchFamily="18" charset="0"/>
                <a:sym typeface="Wingdings" pitchFamily="2" charset="2"/>
              </a:rPr>
              <a:t>-</a:t>
            </a:r>
            <a:r>
              <a:rPr lang="en-US" dirty="0" smtClean="0">
                <a:solidFill>
                  <a:srgbClr val="FF0000"/>
                </a:solidFill>
                <a:latin typeface="Garamond" pitchFamily="18" charset="0"/>
              </a:rPr>
              <a:t>e </a:t>
            </a:r>
            <a:r>
              <a:rPr lang="en-US" dirty="0" smtClean="0">
                <a:solidFill>
                  <a:srgbClr val="7030A0"/>
                </a:solidFill>
                <a:latin typeface="Garamond" pitchFamily="18" charset="0"/>
              </a:rPr>
              <a:t>conversion .. It is shown  that if the initial muon is polarized (at least partially), studying the transverse polarization of the electron  yields information on the CP-violating phase. We elaborate more on this possibility taking into account all the  relevant effects in the context of R-parity conserving MSSM.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p:cNvPicPr>
            <a:picLocks noChangeAspect="1" noChangeArrowheads="1"/>
          </p:cNvPicPr>
          <p:nvPr/>
        </p:nvPicPr>
        <p:blipFill>
          <a:blip r:embed="rId3"/>
          <a:srcRect/>
          <a:stretch>
            <a:fillRect/>
          </a:stretch>
        </p:blipFill>
        <p:spPr bwMode="auto">
          <a:xfrm>
            <a:off x="466725" y="1943100"/>
            <a:ext cx="8296275" cy="80010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5" name="Rectangle 4"/>
          <p:cNvSpPr/>
          <p:nvPr/>
        </p:nvSpPr>
        <p:spPr>
          <a:xfrm>
            <a:off x="381000" y="304800"/>
            <a:ext cx="8077200" cy="4585871"/>
          </a:xfrm>
          <a:prstGeom prst="rect">
            <a:avLst/>
          </a:prstGeom>
        </p:spPr>
        <p:txBody>
          <a:bodyPr wrap="square">
            <a:spAutoFit/>
          </a:bodyPr>
          <a:lstStyle/>
          <a:p>
            <a:r>
              <a:rPr lang="en-US" dirty="0" smtClean="0">
                <a:solidFill>
                  <a:srgbClr val="7030A0"/>
                </a:solidFill>
                <a:latin typeface="Garamond" pitchFamily="18" charset="0"/>
              </a:rPr>
              <a:t>the longitudinal and transverse directions as follows:</a:t>
            </a:r>
          </a:p>
          <a:p>
            <a:endParaRPr lang="en-US" dirty="0" smtClean="0">
              <a:solidFill>
                <a:srgbClr val="7030A0"/>
              </a:solidFill>
              <a:latin typeface="Garamond" pitchFamily="18" charset="0"/>
            </a:endParaRPr>
          </a:p>
          <a:p>
            <a:endParaRPr lang="en-US" dirty="0" smtClean="0">
              <a:solidFill>
                <a:srgbClr val="7030A0"/>
              </a:solidFill>
              <a:latin typeface="Garamond" pitchFamily="18" charset="0"/>
            </a:endParaRPr>
          </a:p>
          <a:p>
            <a:endParaRPr lang="en-US" dirty="0" smtClean="0">
              <a:solidFill>
                <a:srgbClr val="7030A0"/>
              </a:solidFill>
              <a:latin typeface="Garamond" pitchFamily="18" charset="0"/>
            </a:endParaRPr>
          </a:p>
          <a:p>
            <a:r>
              <a:rPr lang="en-US" dirty="0" smtClean="0">
                <a:solidFill>
                  <a:srgbClr val="7030A0"/>
                </a:solidFill>
                <a:latin typeface="Garamond" pitchFamily="18" charset="0"/>
              </a:rPr>
              <a:t>The partial decay rate of an anti-muon at rest into a positron and a photon equal to:</a:t>
            </a:r>
          </a:p>
          <a:p>
            <a:endParaRPr lang="en-US" dirty="0" smtClean="0">
              <a:solidFill>
                <a:srgbClr val="7030A0"/>
              </a:solidFill>
              <a:latin typeface="Garamond" pitchFamily="18" charset="0"/>
            </a:endParaRPr>
          </a:p>
          <a:p>
            <a:endParaRPr lang="en-US" dirty="0" smtClean="0">
              <a:solidFill>
                <a:srgbClr val="7030A0"/>
              </a:solidFill>
              <a:latin typeface="Garamond" pitchFamily="18" charset="0"/>
            </a:endParaRPr>
          </a:p>
          <a:p>
            <a:endParaRPr lang="en-US" dirty="0" smtClean="0">
              <a:solidFill>
                <a:srgbClr val="7030A0"/>
              </a:solidFill>
              <a:latin typeface="Garamond" pitchFamily="18" charset="0"/>
            </a:endParaRPr>
          </a:p>
          <a:p>
            <a:endParaRPr lang="en-US" dirty="0" smtClean="0">
              <a:solidFill>
                <a:srgbClr val="7030A0"/>
              </a:solidFill>
              <a:latin typeface="Garamond" pitchFamily="18" charset="0"/>
            </a:endParaRPr>
          </a:p>
          <a:p>
            <a:endParaRPr lang="en-US" dirty="0" smtClean="0">
              <a:solidFill>
                <a:srgbClr val="7030A0"/>
              </a:solidFill>
              <a:latin typeface="Garamond" pitchFamily="18" charset="0"/>
            </a:endParaRPr>
          </a:p>
          <a:p>
            <a:r>
              <a:rPr lang="en-US" dirty="0" smtClean="0">
                <a:solidFill>
                  <a:srgbClr val="7030A0"/>
                </a:solidFill>
                <a:latin typeface="Garamond" pitchFamily="18" charset="0"/>
              </a:rPr>
              <a:t> It is convenient to define:</a:t>
            </a:r>
          </a:p>
          <a:p>
            <a:endParaRPr lang="en-US" dirty="0" smtClean="0">
              <a:solidFill>
                <a:srgbClr val="7030A0"/>
              </a:solidFill>
              <a:latin typeface="Garamond" pitchFamily="18" charset="0"/>
            </a:endParaRPr>
          </a:p>
          <a:p>
            <a:endParaRPr lang="en-US" dirty="0" smtClean="0">
              <a:solidFill>
                <a:srgbClr val="7030A0"/>
              </a:solidFill>
              <a:latin typeface="Garamond" pitchFamily="18" charset="0"/>
            </a:endParaRPr>
          </a:p>
          <a:p>
            <a:endParaRPr lang="en-US" dirty="0" smtClean="0">
              <a:solidFill>
                <a:srgbClr val="7030A0"/>
              </a:solidFill>
              <a:latin typeface="Garamond" pitchFamily="18" charset="0"/>
            </a:endParaRPr>
          </a:p>
          <a:p>
            <a:r>
              <a:rPr lang="en-US" dirty="0" smtClean="0">
                <a:solidFill>
                  <a:schemeClr val="accent4">
                    <a:lumMod val="50000"/>
                  </a:schemeClr>
                </a:solidFill>
                <a:latin typeface="Garamond" pitchFamily="18" charset="0"/>
              </a:rPr>
              <a:t> </a:t>
            </a:r>
            <a:r>
              <a:rPr lang="en-US" sz="2000" dirty="0" smtClean="0">
                <a:solidFill>
                  <a:schemeClr val="accent4">
                    <a:lumMod val="50000"/>
                  </a:schemeClr>
                </a:solidFill>
                <a:latin typeface="Garamond" pitchFamily="18" charset="0"/>
              </a:rPr>
              <a:t>By measuring the total decay rate and the angular distribution of the final particles, one can derive absolute values </a:t>
            </a:r>
            <a:r>
              <a:rPr lang="en-US" sz="2000" dirty="0" smtClean="0">
                <a:solidFill>
                  <a:srgbClr val="FF0000"/>
                </a:solidFill>
                <a:latin typeface="Garamond" pitchFamily="18" charset="0"/>
              </a:rPr>
              <a:t>A</a:t>
            </a:r>
            <a:r>
              <a:rPr lang="en-US" sz="2000" baseline="-25000" dirty="0" smtClean="0">
                <a:solidFill>
                  <a:srgbClr val="FF0000"/>
                </a:solidFill>
                <a:latin typeface="Garamond" pitchFamily="18" charset="0"/>
              </a:rPr>
              <a:t>L</a:t>
            </a:r>
            <a:r>
              <a:rPr lang="en-US" sz="2000" dirty="0" smtClean="0">
                <a:solidFill>
                  <a:schemeClr val="accent4">
                    <a:lumMod val="50000"/>
                  </a:schemeClr>
                </a:solidFill>
                <a:latin typeface="Garamond" pitchFamily="18" charset="0"/>
              </a:rPr>
              <a:t> and </a:t>
            </a:r>
            <a:r>
              <a:rPr lang="en-US" sz="2000" dirty="0" smtClean="0">
                <a:solidFill>
                  <a:srgbClr val="FF0000"/>
                </a:solidFill>
                <a:latin typeface="Garamond" pitchFamily="18" charset="0"/>
              </a:rPr>
              <a:t>A</a:t>
            </a:r>
            <a:r>
              <a:rPr lang="en-US" sz="2000" baseline="-25000" dirty="0" smtClean="0">
                <a:solidFill>
                  <a:srgbClr val="FF0000"/>
                </a:solidFill>
                <a:latin typeface="Garamond" pitchFamily="18" charset="0"/>
              </a:rPr>
              <a:t>R</a:t>
            </a:r>
            <a:r>
              <a:rPr lang="en-US" sz="2000" dirty="0" smtClean="0">
                <a:solidFill>
                  <a:schemeClr val="accent4">
                    <a:lumMod val="50000"/>
                  </a:schemeClr>
                </a:solidFill>
                <a:latin typeface="Garamond" pitchFamily="18" charset="0"/>
              </a:rPr>
              <a:t> .</a:t>
            </a:r>
            <a:endParaRPr lang="en-US" sz="2000" dirty="0">
              <a:solidFill>
                <a:schemeClr val="accent4">
                  <a:lumMod val="50000"/>
                </a:schemeClr>
              </a:solidFill>
              <a:latin typeface="Garamond" pitchFamily="18" charset="0"/>
            </a:endParaRPr>
          </a:p>
        </p:txBody>
      </p:sp>
      <p:pic>
        <p:nvPicPr>
          <p:cNvPr id="6" name="Picture 2"/>
          <p:cNvPicPr>
            <a:picLocks noChangeAspect="1" noChangeArrowheads="1"/>
          </p:cNvPicPr>
          <p:nvPr/>
        </p:nvPicPr>
        <p:blipFill>
          <a:blip r:embed="rId4"/>
          <a:srcRect/>
          <a:stretch>
            <a:fillRect/>
          </a:stretch>
        </p:blipFill>
        <p:spPr bwMode="auto">
          <a:xfrm>
            <a:off x="1524000" y="762000"/>
            <a:ext cx="6275387" cy="536575"/>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8" name="Picture 8"/>
          <p:cNvPicPr>
            <a:picLocks noChangeAspect="1" noChangeArrowheads="1"/>
          </p:cNvPicPr>
          <p:nvPr/>
        </p:nvPicPr>
        <p:blipFill>
          <a:blip r:embed="rId5"/>
          <a:srcRect/>
          <a:stretch>
            <a:fillRect/>
          </a:stretch>
        </p:blipFill>
        <p:spPr bwMode="auto">
          <a:xfrm>
            <a:off x="3276600" y="3429000"/>
            <a:ext cx="2057400" cy="712694"/>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7" name="TextBox 6"/>
          <p:cNvSpPr txBox="1"/>
          <p:nvPr/>
        </p:nvSpPr>
        <p:spPr>
          <a:xfrm>
            <a:off x="457200" y="4876800"/>
            <a:ext cx="8382000" cy="707886"/>
          </a:xfrm>
          <a:prstGeom prst="rect">
            <a:avLst/>
          </a:prstGeom>
          <a:noFill/>
        </p:spPr>
        <p:txBody>
          <a:bodyPr wrap="square" rtlCol="0">
            <a:spAutoFit/>
          </a:bodyPr>
          <a:lstStyle/>
          <a:p>
            <a:r>
              <a:rPr lang="en-US" sz="2000" dirty="0" smtClean="0">
                <a:latin typeface="Garamond" pitchFamily="18" charset="0"/>
              </a:rPr>
              <a:t>We define double correlation of polarization in direction </a:t>
            </a:r>
            <a:r>
              <a:rPr lang="en-US" sz="2000" i="1" dirty="0" smtClean="0">
                <a:solidFill>
                  <a:srgbClr val="FF0000"/>
                </a:solidFill>
                <a:latin typeface="Garamond" pitchFamily="18" charset="0"/>
              </a:rPr>
              <a:t>T</a:t>
            </a:r>
            <a:r>
              <a:rPr lang="en-US" sz="2000" i="1" baseline="-25000" dirty="0" smtClean="0">
                <a:solidFill>
                  <a:srgbClr val="FF0000"/>
                </a:solidFill>
                <a:latin typeface="Garamond" pitchFamily="18" charset="0"/>
              </a:rPr>
              <a:t>1</a:t>
            </a:r>
            <a:r>
              <a:rPr lang="en-US" sz="2000" dirty="0" smtClean="0">
                <a:latin typeface="Garamond" pitchFamily="18" charset="0"/>
              </a:rPr>
              <a:t> and  </a:t>
            </a:r>
            <a:r>
              <a:rPr lang="en-US" sz="2000" i="1" dirty="0" smtClean="0">
                <a:solidFill>
                  <a:srgbClr val="FF0000"/>
                </a:solidFill>
                <a:latin typeface="Garamond" pitchFamily="18" charset="0"/>
              </a:rPr>
              <a:t>T</a:t>
            </a:r>
            <a:r>
              <a:rPr lang="en-US" sz="2000" i="1" baseline="-25000" dirty="0" smtClean="0">
                <a:solidFill>
                  <a:srgbClr val="FF0000"/>
                </a:solidFill>
                <a:latin typeface="Garamond" pitchFamily="18" charset="0"/>
              </a:rPr>
              <a:t>2</a:t>
            </a:r>
            <a:r>
              <a:rPr lang="en-US" sz="2000" i="1" dirty="0" smtClean="0">
                <a:solidFill>
                  <a:srgbClr val="7030A0"/>
                </a:solidFill>
                <a:latin typeface="Garamond" pitchFamily="18" charset="0"/>
              </a:rPr>
              <a:t>   </a:t>
            </a:r>
            <a:r>
              <a:rPr lang="en-US" sz="2000" i="1" dirty="0" smtClean="0">
                <a:latin typeface="Garamond" pitchFamily="18" charset="0"/>
              </a:rPr>
              <a:t>as</a:t>
            </a:r>
            <a:r>
              <a:rPr lang="en-US" sz="2000" i="1" dirty="0" smtClean="0">
                <a:solidFill>
                  <a:srgbClr val="7030A0"/>
                </a:solidFill>
                <a:latin typeface="Garamond" pitchFamily="18" charset="0"/>
              </a:rPr>
              <a:t>  </a:t>
            </a:r>
            <a:endParaRPr lang="en-US" sz="2000" dirty="0" smtClean="0">
              <a:latin typeface="Garamond" pitchFamily="18" charset="0"/>
            </a:endParaRPr>
          </a:p>
          <a:p>
            <a:r>
              <a:rPr lang="en-US" sz="2000" i="1" baseline="-25000" dirty="0" smtClean="0">
                <a:solidFill>
                  <a:srgbClr val="FF0000"/>
                </a:solidFill>
                <a:latin typeface="Garamond" pitchFamily="18" charset="0"/>
              </a:rPr>
              <a:t>              </a:t>
            </a:r>
            <a:r>
              <a:rPr lang="en-US" sz="2000" i="1" dirty="0" smtClean="0">
                <a:solidFill>
                  <a:srgbClr val="7030A0"/>
                </a:solidFill>
                <a:latin typeface="Garamond" pitchFamily="18" charset="0"/>
              </a:rPr>
              <a:t> </a:t>
            </a:r>
            <a:endParaRPr lang="en-US" sz="2000" dirty="0">
              <a:latin typeface="Garamond" pitchFamily="18" charset="0"/>
            </a:endParaRPr>
          </a:p>
        </p:txBody>
      </p:sp>
      <p:pic>
        <p:nvPicPr>
          <p:cNvPr id="9" name="Picture 4"/>
          <p:cNvPicPr>
            <a:picLocks noChangeAspect="1" noChangeArrowheads="1"/>
          </p:cNvPicPr>
          <p:nvPr/>
        </p:nvPicPr>
        <p:blipFill>
          <a:blip r:embed="rId6"/>
          <a:srcRect/>
          <a:stretch>
            <a:fillRect/>
          </a:stretch>
        </p:blipFill>
        <p:spPr bwMode="auto">
          <a:xfrm>
            <a:off x="457200" y="5334000"/>
            <a:ext cx="7955182" cy="68580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odule">
      <a:dk1>
        <a:sysClr val="windowText" lastClr="000000"/>
      </a:dk1>
      <a:lt1>
        <a:sysClr val="window" lastClr="FFF9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3363</TotalTime>
  <Words>2334</Words>
  <Application>Microsoft PowerPoint</Application>
  <PresentationFormat>On-screen Show (4:3)</PresentationFormat>
  <Paragraphs>184</Paragraphs>
  <Slides>24</Slides>
  <Notes>24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Flow</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yaser</dc:creator>
  <cp:lastModifiedBy>yaser</cp:lastModifiedBy>
  <cp:revision>228</cp:revision>
  <cp:lastPrinted>1601-01-01T00:00:00Z</cp:lastPrinted>
  <dcterms:created xsi:type="dcterms:W3CDTF">1601-01-01T00:00:00Z</dcterms:created>
  <dcterms:modified xsi:type="dcterms:W3CDTF">2009-04-20T10:41:38Z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